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Open Sauce Bold" panose="020B0604020202020204" charset="0"/>
      <p:regular r:id="rId19"/>
    </p:embeddedFont>
    <p:embeddedFont>
      <p:font typeface="Open Sauce" panose="020B0604020202020204" charset="0"/>
      <p:regular r:id="rId20"/>
    </p:embeddedFont>
    <p:embeddedFont>
      <p:font typeface="Montserrat Classic Bold" panose="020B0604020202020204" charset="0"/>
      <p:regular r:id="rId21"/>
    </p:embeddedFont>
    <p:embeddedFont>
      <p:font typeface="Montserrat Classic" panose="020B0604020202020204" charset="0"/>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8.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4.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4.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4.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8.png"/><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4.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sv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4.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4.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8.png"/><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4.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2.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4.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1614862" y="5050399"/>
            <a:ext cx="9315806" cy="9315806"/>
          </a:xfrm>
          <a:custGeom>
            <a:avLst/>
            <a:gdLst/>
            <a:ahLst/>
            <a:cxnLst/>
            <a:rect l="l" t="t" r="r" b="b"/>
            <a:pathLst>
              <a:path w="9315806" h="9315806">
                <a:moveTo>
                  <a:pt x="0" y="0"/>
                </a:moveTo>
                <a:lnTo>
                  <a:pt x="9315805" y="0"/>
                </a:lnTo>
                <a:lnTo>
                  <a:pt x="9315805" y="9315806"/>
                </a:lnTo>
                <a:lnTo>
                  <a:pt x="0" y="931580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8472858">
            <a:off x="-1111460" y="5540281"/>
            <a:ext cx="4280319" cy="8560638"/>
          </a:xfrm>
          <a:custGeom>
            <a:avLst/>
            <a:gdLst/>
            <a:ahLst/>
            <a:cxnLst/>
            <a:rect l="l" t="t" r="r" b="b"/>
            <a:pathLst>
              <a:path w="4280319" h="8560638">
                <a:moveTo>
                  <a:pt x="0" y="0"/>
                </a:moveTo>
                <a:lnTo>
                  <a:pt x="4280320" y="0"/>
                </a:lnTo>
                <a:lnTo>
                  <a:pt x="4280320" y="8560639"/>
                </a:lnTo>
                <a:lnTo>
                  <a:pt x="0" y="856063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676866" y="1296868"/>
            <a:ext cx="14934268" cy="9984075"/>
          </a:xfrm>
          <a:prstGeom prst="rect">
            <a:avLst/>
          </a:prstGeom>
        </p:spPr>
        <p:txBody>
          <a:bodyPr lIns="0" tIns="0" rIns="0" bIns="0" rtlCol="0" anchor="t">
            <a:spAutoFit/>
          </a:bodyPr>
          <a:lstStyle/>
          <a:p>
            <a:pPr algn="ctr">
              <a:lnSpc>
                <a:spcPts val="13862"/>
              </a:lnSpc>
            </a:pPr>
            <a:r>
              <a:rPr lang="en-US" sz="9901">
                <a:solidFill>
                  <a:srgbClr val="FFFFFF"/>
                </a:solidFill>
                <a:latin typeface="Montserrat Classic Bold"/>
              </a:rPr>
              <a:t>Analyse de Marché pour l'Investissement de Mr. Smith</a:t>
            </a:r>
          </a:p>
          <a:p>
            <a:pPr algn="ctr">
              <a:lnSpc>
                <a:spcPts val="19600"/>
              </a:lnSpc>
            </a:pPr>
            <a:endParaRPr lang="en-US" sz="9901">
              <a:solidFill>
                <a:srgbClr val="FFFFFF"/>
              </a:solidFill>
              <a:latin typeface="Montserrat Classic Bold"/>
            </a:endParaRPr>
          </a:p>
          <a:p>
            <a:pPr algn="ctr">
              <a:lnSpc>
                <a:spcPts val="18481"/>
              </a:lnSpc>
              <a:spcBef>
                <a:spcPct val="0"/>
              </a:spcBef>
            </a:pPr>
            <a:endParaRPr lang="en-US" sz="9901">
              <a:solidFill>
                <a:srgbClr val="FFFFFF"/>
              </a:solidFill>
              <a:latin typeface="Montserrat Classic Bold"/>
            </a:endParaRPr>
          </a:p>
        </p:txBody>
      </p:sp>
      <p:grpSp>
        <p:nvGrpSpPr>
          <p:cNvPr id="6" name="Group 6"/>
          <p:cNvGrpSpPr/>
          <p:nvPr/>
        </p:nvGrpSpPr>
        <p:grpSpPr>
          <a:xfrm>
            <a:off x="6894844" y="6901131"/>
            <a:ext cx="4258538" cy="2884440"/>
            <a:chOff x="0" y="0"/>
            <a:chExt cx="856152" cy="579898"/>
          </a:xfrm>
        </p:grpSpPr>
        <p:sp>
          <p:nvSpPr>
            <p:cNvPr id="7" name="Freeform 7"/>
            <p:cNvSpPr/>
            <p:nvPr/>
          </p:nvSpPr>
          <p:spPr>
            <a:xfrm>
              <a:off x="0" y="0"/>
              <a:ext cx="856152" cy="579898"/>
            </a:xfrm>
            <a:custGeom>
              <a:avLst/>
              <a:gdLst/>
              <a:ahLst/>
              <a:cxnLst/>
              <a:rect l="l" t="t" r="r" b="b"/>
              <a:pathLst>
                <a:path w="856152" h="579898">
                  <a:moveTo>
                    <a:pt x="32724" y="0"/>
                  </a:moveTo>
                  <a:lnTo>
                    <a:pt x="823428" y="0"/>
                  </a:lnTo>
                  <a:cubicBezTo>
                    <a:pt x="832107" y="0"/>
                    <a:pt x="840430" y="3448"/>
                    <a:pt x="846567" y="9585"/>
                  </a:cubicBezTo>
                  <a:cubicBezTo>
                    <a:pt x="852704" y="15721"/>
                    <a:pt x="856152" y="24045"/>
                    <a:pt x="856152" y="32724"/>
                  </a:cubicBezTo>
                  <a:lnTo>
                    <a:pt x="856152" y="547174"/>
                  </a:lnTo>
                  <a:cubicBezTo>
                    <a:pt x="856152" y="555853"/>
                    <a:pt x="852704" y="564177"/>
                    <a:pt x="846567" y="570314"/>
                  </a:cubicBezTo>
                  <a:cubicBezTo>
                    <a:pt x="840430" y="576450"/>
                    <a:pt x="832107" y="579898"/>
                    <a:pt x="823428" y="579898"/>
                  </a:cubicBezTo>
                  <a:lnTo>
                    <a:pt x="32724" y="579898"/>
                  </a:lnTo>
                  <a:cubicBezTo>
                    <a:pt x="24045" y="579898"/>
                    <a:pt x="15721" y="576450"/>
                    <a:pt x="9585" y="570314"/>
                  </a:cubicBezTo>
                  <a:cubicBezTo>
                    <a:pt x="3448" y="564177"/>
                    <a:pt x="0" y="555853"/>
                    <a:pt x="0" y="547174"/>
                  </a:cubicBezTo>
                  <a:lnTo>
                    <a:pt x="0" y="32724"/>
                  </a:lnTo>
                  <a:cubicBezTo>
                    <a:pt x="0" y="24045"/>
                    <a:pt x="3448" y="15721"/>
                    <a:pt x="9585" y="9585"/>
                  </a:cubicBezTo>
                  <a:cubicBezTo>
                    <a:pt x="15721" y="3448"/>
                    <a:pt x="24045" y="0"/>
                    <a:pt x="32724" y="0"/>
                  </a:cubicBezTo>
                  <a:close/>
                </a:path>
              </a:pathLst>
            </a:custGeom>
            <a:solidFill>
              <a:srgbClr val="FFFFFF"/>
            </a:solidFill>
          </p:spPr>
        </p:sp>
        <p:sp>
          <p:nvSpPr>
            <p:cNvPr id="8" name="TextBox 8"/>
            <p:cNvSpPr txBox="1"/>
            <p:nvPr/>
          </p:nvSpPr>
          <p:spPr>
            <a:xfrm>
              <a:off x="0" y="-38100"/>
              <a:ext cx="856152" cy="617998"/>
            </a:xfrm>
            <a:prstGeom prst="rect">
              <a:avLst/>
            </a:prstGeom>
          </p:spPr>
          <p:txBody>
            <a:bodyPr lIns="66550" tIns="66550" rIns="66550" bIns="66550" rtlCol="0" anchor="ctr"/>
            <a:lstStyle/>
            <a:p>
              <a:pPr algn="ctr">
                <a:lnSpc>
                  <a:spcPts val="4290"/>
                </a:lnSpc>
              </a:pPr>
              <a:r>
                <a:rPr lang="en-US" sz="3300">
                  <a:solidFill>
                    <a:srgbClr val="000000"/>
                  </a:solidFill>
                  <a:latin typeface="Open Sauce"/>
                </a:rPr>
                <a:t>Réalisé par:</a:t>
              </a:r>
            </a:p>
            <a:p>
              <a:pPr algn="ctr">
                <a:lnSpc>
                  <a:spcPts val="4290"/>
                </a:lnSpc>
              </a:pPr>
              <a:r>
                <a:rPr lang="en-US" sz="3300">
                  <a:solidFill>
                    <a:srgbClr val="000000"/>
                  </a:solidFill>
                  <a:latin typeface="Open Sauce"/>
                </a:rPr>
                <a:t> Salma Mhadhbi</a:t>
              </a:r>
            </a:p>
            <a:p>
              <a:pPr algn="ctr">
                <a:lnSpc>
                  <a:spcPts val="4290"/>
                </a:lnSpc>
              </a:pPr>
              <a:r>
                <a:rPr lang="en-US" sz="3300">
                  <a:solidFill>
                    <a:srgbClr val="000000"/>
                  </a:solidFill>
                  <a:latin typeface="Open Sauce"/>
                </a:rPr>
                <a:t>Yassmine Mahjoubi</a:t>
              </a:r>
            </a:p>
            <a:p>
              <a:pPr algn="ctr">
                <a:lnSpc>
                  <a:spcPts val="4290"/>
                </a:lnSpc>
              </a:pPr>
              <a:endParaRPr lang="en-US" sz="3300">
                <a:solidFill>
                  <a:srgbClr val="000000"/>
                </a:solidFill>
                <a:latin typeface="Open Sauce"/>
              </a:endParaRPr>
            </a:p>
          </p:txBody>
        </p:sp>
      </p:grpSp>
      <p:sp>
        <p:nvSpPr>
          <p:cNvPr id="9" name="Freeform 9"/>
          <p:cNvSpPr/>
          <p:nvPr/>
        </p:nvSpPr>
        <p:spPr>
          <a:xfrm>
            <a:off x="16622329" y="3240007"/>
            <a:ext cx="1350721" cy="1350721"/>
          </a:xfrm>
          <a:custGeom>
            <a:avLst/>
            <a:gdLst/>
            <a:ahLst/>
            <a:cxnLst/>
            <a:rect l="l" t="t" r="r" b="b"/>
            <a:pathLst>
              <a:path w="1350721" h="1350721">
                <a:moveTo>
                  <a:pt x="0" y="0"/>
                </a:moveTo>
                <a:lnTo>
                  <a:pt x="1350721" y="0"/>
                </a:lnTo>
                <a:lnTo>
                  <a:pt x="1350721" y="1350720"/>
                </a:lnTo>
                <a:lnTo>
                  <a:pt x="0" y="135072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5038140" y="8249125"/>
            <a:ext cx="4790663" cy="2404042"/>
          </a:xfrm>
          <a:custGeom>
            <a:avLst/>
            <a:gdLst/>
            <a:ahLst/>
            <a:cxnLst/>
            <a:rect l="l" t="t" r="r" b="b"/>
            <a:pathLst>
              <a:path w="4790663" h="2404042">
                <a:moveTo>
                  <a:pt x="0" y="0"/>
                </a:moveTo>
                <a:lnTo>
                  <a:pt x="4790663" y="0"/>
                </a:lnTo>
                <a:lnTo>
                  <a:pt x="4790663" y="2404042"/>
                </a:lnTo>
                <a:lnTo>
                  <a:pt x="0" y="2404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507477" y="5474750"/>
            <a:ext cx="2581529" cy="2581529"/>
          </a:xfrm>
          <a:custGeom>
            <a:avLst/>
            <a:gdLst/>
            <a:ahLst/>
            <a:cxnLst/>
            <a:rect l="l" t="t" r="r" b="b"/>
            <a:pathLst>
              <a:path w="2581529" h="2581529">
                <a:moveTo>
                  <a:pt x="0" y="0"/>
                </a:moveTo>
                <a:lnTo>
                  <a:pt x="2581528" y="0"/>
                </a:lnTo>
                <a:lnTo>
                  <a:pt x="2581528" y="2581529"/>
                </a:lnTo>
                <a:lnTo>
                  <a:pt x="0" y="258152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rot="8433770">
            <a:off x="-1335351" y="-1038561"/>
            <a:ext cx="4790663" cy="2404042"/>
          </a:xfrm>
          <a:custGeom>
            <a:avLst/>
            <a:gdLst/>
            <a:ahLst/>
            <a:cxnLst/>
            <a:rect l="l" t="t" r="r" b="b"/>
            <a:pathLst>
              <a:path w="4790663" h="2404042">
                <a:moveTo>
                  <a:pt x="0" y="0"/>
                </a:moveTo>
                <a:lnTo>
                  <a:pt x="4790663" y="0"/>
                </a:lnTo>
                <a:lnTo>
                  <a:pt x="4790663" y="2404042"/>
                </a:lnTo>
                <a:lnTo>
                  <a:pt x="0" y="2404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028700" y="796018"/>
            <a:ext cx="16404772" cy="8788271"/>
          </a:xfrm>
          <a:custGeom>
            <a:avLst/>
            <a:gdLst/>
            <a:ahLst/>
            <a:cxnLst/>
            <a:rect l="l" t="t" r="r" b="b"/>
            <a:pathLst>
              <a:path w="16404772" h="8788271">
                <a:moveTo>
                  <a:pt x="0" y="0"/>
                </a:moveTo>
                <a:lnTo>
                  <a:pt x="16404772" y="0"/>
                </a:lnTo>
                <a:lnTo>
                  <a:pt x="16404772" y="8788270"/>
                </a:lnTo>
                <a:lnTo>
                  <a:pt x="0" y="8788270"/>
                </a:lnTo>
                <a:lnTo>
                  <a:pt x="0" y="0"/>
                </a:lnTo>
                <a:close/>
              </a:path>
            </a:pathLst>
          </a:custGeom>
          <a:blipFill>
            <a:blip r:embed="rId7"/>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162397">
            <a:off x="-661985" y="8913548"/>
            <a:ext cx="2746903" cy="2746903"/>
          </a:xfrm>
          <a:custGeom>
            <a:avLst/>
            <a:gdLst/>
            <a:ahLst/>
            <a:cxnLst/>
            <a:rect l="l" t="t" r="r" b="b"/>
            <a:pathLst>
              <a:path w="2746903" h="2746903">
                <a:moveTo>
                  <a:pt x="0" y="0"/>
                </a:moveTo>
                <a:lnTo>
                  <a:pt x="2746903" y="0"/>
                </a:lnTo>
                <a:lnTo>
                  <a:pt x="2746903" y="2746904"/>
                </a:lnTo>
                <a:lnTo>
                  <a:pt x="0" y="27469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790567" y="0"/>
            <a:ext cx="6497433" cy="10287000"/>
          </a:xfrm>
          <a:custGeom>
            <a:avLst/>
            <a:gdLst/>
            <a:ahLst/>
            <a:cxnLst/>
            <a:rect l="l" t="t" r="r" b="b"/>
            <a:pathLst>
              <a:path w="6497433" h="10287000">
                <a:moveTo>
                  <a:pt x="0" y="0"/>
                </a:moveTo>
                <a:lnTo>
                  <a:pt x="6497433" y="0"/>
                </a:lnTo>
                <a:lnTo>
                  <a:pt x="6497433" y="10287000"/>
                </a:lnTo>
                <a:lnTo>
                  <a:pt x="0" y="10287000"/>
                </a:lnTo>
                <a:lnTo>
                  <a:pt x="0" y="0"/>
                </a:lnTo>
                <a:close/>
              </a:path>
            </a:pathLst>
          </a:custGeom>
          <a:blipFill>
            <a:blip r:embed="rId4"/>
            <a:stretch>
              <a:fillRect l="-94262"/>
            </a:stretch>
          </a:blipFill>
        </p:spPr>
      </p:sp>
      <p:sp>
        <p:nvSpPr>
          <p:cNvPr id="4" name="Freeform 4"/>
          <p:cNvSpPr/>
          <p:nvPr/>
        </p:nvSpPr>
        <p:spPr>
          <a:xfrm rot="-138804">
            <a:off x="-2093417" y="-2131724"/>
            <a:ext cx="4846369" cy="4846369"/>
          </a:xfrm>
          <a:custGeom>
            <a:avLst/>
            <a:gdLst/>
            <a:ahLst/>
            <a:cxnLst/>
            <a:rect l="l" t="t" r="r" b="b"/>
            <a:pathLst>
              <a:path w="4846369" h="4846369">
                <a:moveTo>
                  <a:pt x="0" y="0"/>
                </a:moveTo>
                <a:lnTo>
                  <a:pt x="4846369" y="0"/>
                </a:lnTo>
                <a:lnTo>
                  <a:pt x="4846369" y="4846369"/>
                </a:lnTo>
                <a:lnTo>
                  <a:pt x="0" y="48463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2283564" y="181963"/>
            <a:ext cx="11237736" cy="3217475"/>
          </a:xfrm>
          <a:prstGeom prst="rect">
            <a:avLst/>
          </a:prstGeom>
        </p:spPr>
        <p:txBody>
          <a:bodyPr lIns="0" tIns="0" rIns="0" bIns="0" rtlCol="0" anchor="t">
            <a:spAutoFit/>
          </a:bodyPr>
          <a:lstStyle/>
          <a:p>
            <a:pPr algn="ctr">
              <a:lnSpc>
                <a:spcPts val="6408"/>
              </a:lnSpc>
            </a:pPr>
            <a:r>
              <a:rPr lang="en-US" sz="4577" spc="146">
                <a:solidFill>
                  <a:srgbClr val="1A1A1A"/>
                </a:solidFill>
                <a:latin typeface="Montserrat Classic"/>
              </a:rPr>
              <a:t>ANALYSE DE DONNÉES : </a:t>
            </a:r>
          </a:p>
          <a:p>
            <a:pPr algn="ctr">
              <a:lnSpc>
                <a:spcPts val="6408"/>
              </a:lnSpc>
            </a:pPr>
            <a:r>
              <a:rPr lang="en-US" sz="4577" spc="146">
                <a:solidFill>
                  <a:srgbClr val="1A1A1A"/>
                </a:solidFill>
                <a:latin typeface="Montserrat Classic"/>
              </a:rPr>
              <a:t>livres</a:t>
            </a:r>
          </a:p>
          <a:p>
            <a:pPr algn="ctr">
              <a:lnSpc>
                <a:spcPts val="6408"/>
              </a:lnSpc>
            </a:pPr>
            <a:endParaRPr lang="en-US" sz="4577" spc="146">
              <a:solidFill>
                <a:srgbClr val="1A1A1A"/>
              </a:solidFill>
              <a:latin typeface="Montserrat Classic"/>
            </a:endParaRPr>
          </a:p>
          <a:p>
            <a:pPr algn="just">
              <a:lnSpc>
                <a:spcPts val="6408"/>
              </a:lnSpc>
              <a:spcBef>
                <a:spcPct val="0"/>
              </a:spcBef>
            </a:pPr>
            <a:endParaRPr lang="en-US" sz="4577" spc="146">
              <a:solidFill>
                <a:srgbClr val="1A1A1A"/>
              </a:solidFill>
              <a:latin typeface="Montserrat Classic"/>
            </a:endParaRPr>
          </a:p>
        </p:txBody>
      </p:sp>
      <p:sp>
        <p:nvSpPr>
          <p:cNvPr id="6" name="TextBox 6"/>
          <p:cNvSpPr txBox="1"/>
          <p:nvPr/>
        </p:nvSpPr>
        <p:spPr>
          <a:xfrm>
            <a:off x="1785321" y="2330342"/>
            <a:ext cx="10005246" cy="8474718"/>
          </a:xfrm>
          <a:prstGeom prst="rect">
            <a:avLst/>
          </a:prstGeom>
        </p:spPr>
        <p:txBody>
          <a:bodyPr lIns="0" tIns="0" rIns="0" bIns="0" rtlCol="0" anchor="t">
            <a:spAutoFit/>
          </a:bodyPr>
          <a:lstStyle/>
          <a:p>
            <a:pPr marL="606765" lvl="1" indent="-303383" algn="ctr">
              <a:lnSpc>
                <a:spcPts val="4299"/>
              </a:lnSpc>
              <a:buFont typeface="Arial"/>
              <a:buChar char="•"/>
            </a:pPr>
            <a:r>
              <a:rPr lang="en-US" sz="2810" spc="50">
                <a:solidFill>
                  <a:srgbClr val="1A1A1A"/>
                </a:solidFill>
                <a:latin typeface="Open Sauce"/>
              </a:rPr>
              <a:t>la somme des ventes mondiales des livres connait une croissance importante en approchant l’année 2020 avec un revenus 2.08 M $</a:t>
            </a:r>
          </a:p>
          <a:p>
            <a:pPr marL="606765" lvl="1" indent="-303383" algn="ctr">
              <a:lnSpc>
                <a:spcPts val="4299"/>
              </a:lnSpc>
              <a:buFont typeface="Arial"/>
              <a:buChar char="•"/>
            </a:pPr>
            <a:r>
              <a:rPr lang="en-US" sz="2810" spc="50">
                <a:solidFill>
                  <a:srgbClr val="1A1A1A"/>
                </a:solidFill>
                <a:latin typeface="Open Sauce"/>
              </a:rPr>
              <a:t>Les lecteurs montrent une nette préférence pour les livres de Laini Taylor, qui génèrent des revenus de 81 000 $, suivis par ceux de Jeffrey Eugenides avec 59 000 $ de revenus. En troisième position, on retrouve Harper Lee avec des revenus de 55 000 $.</a:t>
            </a:r>
          </a:p>
          <a:p>
            <a:pPr marL="606765" lvl="1" indent="-303383" algn="ctr">
              <a:lnSpc>
                <a:spcPts val="4299"/>
              </a:lnSpc>
              <a:buFont typeface="Arial"/>
              <a:buChar char="•"/>
            </a:pPr>
            <a:r>
              <a:rPr lang="en-US" sz="2810" spc="50">
                <a:solidFill>
                  <a:srgbClr val="1A1A1A"/>
                </a:solidFill>
                <a:latin typeface="Open Sauce"/>
              </a:rPr>
              <a:t>on remarque aussi que 99% des livres vendus sont en anglais</a:t>
            </a:r>
          </a:p>
          <a:p>
            <a:pPr marL="606765" lvl="1" indent="-303383" algn="ctr">
              <a:lnSpc>
                <a:spcPts val="4299"/>
              </a:lnSpc>
              <a:buFont typeface="Arial"/>
              <a:buChar char="•"/>
            </a:pPr>
            <a:r>
              <a:rPr lang="en-US" sz="2810" spc="50">
                <a:solidFill>
                  <a:srgbClr val="1A1A1A"/>
                </a:solidFill>
                <a:latin typeface="Open Sauce"/>
              </a:rPr>
              <a:t>En ce qui concerne les genres de livres, la fiction domine largement, représentant 88,1% des ventes, tandis que la non-fiction se classe en deuxième position. </a:t>
            </a:r>
          </a:p>
          <a:p>
            <a:pPr algn="ctr">
              <a:lnSpc>
                <a:spcPts val="3534"/>
              </a:lnSpc>
            </a:pPr>
            <a:endParaRPr lang="en-US" sz="2810" spc="50">
              <a:solidFill>
                <a:srgbClr val="1A1A1A"/>
              </a:solidFill>
              <a:latin typeface="Open Sauce"/>
            </a:endParaRPr>
          </a:p>
          <a:p>
            <a:pPr algn="ctr">
              <a:lnSpc>
                <a:spcPts val="3534"/>
              </a:lnSpc>
            </a:pPr>
            <a:endParaRPr lang="en-US" sz="2810" spc="50">
              <a:solidFill>
                <a:srgbClr val="1A1A1A"/>
              </a:solidFill>
              <a:latin typeface="Open Sau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rot="5867434">
            <a:off x="-6952736" y="-4825500"/>
            <a:ext cx="18076661" cy="13245263"/>
          </a:xfrm>
          <a:custGeom>
            <a:avLst/>
            <a:gdLst/>
            <a:ahLst/>
            <a:cxnLst/>
            <a:rect l="l" t="t" r="r" b="b"/>
            <a:pathLst>
              <a:path w="18076661" h="13245263">
                <a:moveTo>
                  <a:pt x="0" y="0"/>
                </a:moveTo>
                <a:lnTo>
                  <a:pt x="18076661" y="0"/>
                </a:lnTo>
                <a:lnTo>
                  <a:pt x="18076661" y="13245263"/>
                </a:lnTo>
                <a:lnTo>
                  <a:pt x="0" y="132452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9394653">
            <a:off x="8220969" y="4235724"/>
            <a:ext cx="18076661" cy="13245263"/>
          </a:xfrm>
          <a:custGeom>
            <a:avLst/>
            <a:gdLst/>
            <a:ahLst/>
            <a:cxnLst/>
            <a:rect l="l" t="t" r="r" b="b"/>
            <a:pathLst>
              <a:path w="18076661" h="13245263">
                <a:moveTo>
                  <a:pt x="0" y="0"/>
                </a:moveTo>
                <a:lnTo>
                  <a:pt x="18076662" y="0"/>
                </a:lnTo>
                <a:lnTo>
                  <a:pt x="18076662" y="13245263"/>
                </a:lnTo>
                <a:lnTo>
                  <a:pt x="0" y="132452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4205519" y="2890442"/>
            <a:ext cx="9786817" cy="4863527"/>
            <a:chOff x="0" y="0"/>
            <a:chExt cx="2577598" cy="1280929"/>
          </a:xfrm>
        </p:grpSpPr>
        <p:sp>
          <p:nvSpPr>
            <p:cNvPr id="6" name="Freeform 6"/>
            <p:cNvSpPr/>
            <p:nvPr/>
          </p:nvSpPr>
          <p:spPr>
            <a:xfrm>
              <a:off x="0" y="0"/>
              <a:ext cx="2577598" cy="1280929"/>
            </a:xfrm>
            <a:custGeom>
              <a:avLst/>
              <a:gdLst/>
              <a:ahLst/>
              <a:cxnLst/>
              <a:rect l="l" t="t" r="r" b="b"/>
              <a:pathLst>
                <a:path w="2577598" h="1280929">
                  <a:moveTo>
                    <a:pt x="0" y="0"/>
                  </a:moveTo>
                  <a:lnTo>
                    <a:pt x="2577598" y="0"/>
                  </a:lnTo>
                  <a:lnTo>
                    <a:pt x="2577598" y="1280929"/>
                  </a:lnTo>
                  <a:lnTo>
                    <a:pt x="0" y="1280929"/>
                  </a:lnTo>
                  <a:close/>
                </a:path>
              </a:pathLst>
            </a:custGeom>
            <a:solidFill>
              <a:srgbClr val="6B367B"/>
            </a:solidFill>
            <a:ln w="38100" cap="sq">
              <a:solidFill>
                <a:srgbClr val="FFFBFB"/>
              </a:solidFill>
              <a:prstDash val="solid"/>
              <a:miter/>
            </a:ln>
          </p:spPr>
        </p:sp>
        <p:sp>
          <p:nvSpPr>
            <p:cNvPr id="7" name="TextBox 7"/>
            <p:cNvSpPr txBox="1"/>
            <p:nvPr/>
          </p:nvSpPr>
          <p:spPr>
            <a:xfrm>
              <a:off x="0" y="-28575"/>
              <a:ext cx="2577598" cy="1309504"/>
            </a:xfrm>
            <a:prstGeom prst="rect">
              <a:avLst/>
            </a:prstGeom>
          </p:spPr>
          <p:txBody>
            <a:bodyPr lIns="50800" tIns="50800" rIns="50800" bIns="50800" rtlCol="0" anchor="ctr"/>
            <a:lstStyle/>
            <a:p>
              <a:pPr algn="ctr">
                <a:lnSpc>
                  <a:spcPts val="3050"/>
                </a:lnSpc>
              </a:pPr>
              <a:endParaRPr/>
            </a:p>
          </p:txBody>
        </p:sp>
      </p:grpSp>
      <p:sp>
        <p:nvSpPr>
          <p:cNvPr id="8" name="TextBox 8"/>
          <p:cNvSpPr txBox="1"/>
          <p:nvPr/>
        </p:nvSpPr>
        <p:spPr>
          <a:xfrm>
            <a:off x="4655126" y="3014391"/>
            <a:ext cx="8977747" cy="4115343"/>
          </a:xfrm>
          <a:prstGeom prst="rect">
            <a:avLst/>
          </a:prstGeom>
        </p:spPr>
        <p:txBody>
          <a:bodyPr lIns="0" tIns="0" rIns="0" bIns="0" rtlCol="0" anchor="t">
            <a:spAutoFit/>
          </a:bodyPr>
          <a:lstStyle/>
          <a:p>
            <a:pPr marL="0" lvl="0" indent="0" algn="ctr">
              <a:lnSpc>
                <a:spcPts val="10995"/>
              </a:lnSpc>
              <a:spcBef>
                <a:spcPct val="0"/>
              </a:spcBef>
            </a:pPr>
            <a:r>
              <a:rPr lang="en-US" sz="7853" spc="251">
                <a:solidFill>
                  <a:srgbClr val="FFFFFF"/>
                </a:solidFill>
                <a:latin typeface="Montserrat Classic Bold"/>
              </a:rPr>
              <a:t>ANALYSE DE DONNÉES DE LIVRES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rot="5867434">
            <a:off x="-6952736" y="-4825500"/>
            <a:ext cx="18076661" cy="13245263"/>
          </a:xfrm>
          <a:custGeom>
            <a:avLst/>
            <a:gdLst/>
            <a:ahLst/>
            <a:cxnLst/>
            <a:rect l="l" t="t" r="r" b="b"/>
            <a:pathLst>
              <a:path w="18076661" h="13245263">
                <a:moveTo>
                  <a:pt x="0" y="0"/>
                </a:moveTo>
                <a:lnTo>
                  <a:pt x="18076661" y="0"/>
                </a:lnTo>
                <a:lnTo>
                  <a:pt x="18076661" y="13245263"/>
                </a:lnTo>
                <a:lnTo>
                  <a:pt x="0" y="132452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9394653">
            <a:off x="8220969" y="4235724"/>
            <a:ext cx="18076661" cy="13245263"/>
          </a:xfrm>
          <a:custGeom>
            <a:avLst/>
            <a:gdLst/>
            <a:ahLst/>
            <a:cxnLst/>
            <a:rect l="l" t="t" r="r" b="b"/>
            <a:pathLst>
              <a:path w="18076661" h="13245263">
                <a:moveTo>
                  <a:pt x="0" y="0"/>
                </a:moveTo>
                <a:lnTo>
                  <a:pt x="18076662" y="0"/>
                </a:lnTo>
                <a:lnTo>
                  <a:pt x="18076662" y="13245263"/>
                </a:lnTo>
                <a:lnTo>
                  <a:pt x="0" y="132452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563745" y="3262761"/>
            <a:ext cx="17180755" cy="6565357"/>
          </a:xfrm>
          <a:custGeom>
            <a:avLst/>
            <a:gdLst/>
            <a:ahLst/>
            <a:cxnLst/>
            <a:rect l="l" t="t" r="r" b="b"/>
            <a:pathLst>
              <a:path w="17180755" h="6565357">
                <a:moveTo>
                  <a:pt x="0" y="0"/>
                </a:moveTo>
                <a:lnTo>
                  <a:pt x="17180755" y="0"/>
                </a:lnTo>
                <a:lnTo>
                  <a:pt x="17180755" y="6565357"/>
                </a:lnTo>
                <a:lnTo>
                  <a:pt x="0" y="6565357"/>
                </a:lnTo>
                <a:lnTo>
                  <a:pt x="0" y="0"/>
                </a:lnTo>
                <a:close/>
              </a:path>
            </a:pathLst>
          </a:custGeom>
          <a:blipFill>
            <a:blip r:embed="rId7"/>
            <a:stretch>
              <a:fillRect t="-4942" b="-516"/>
            </a:stretch>
          </a:blipFill>
        </p:spPr>
      </p:sp>
      <p:sp>
        <p:nvSpPr>
          <p:cNvPr id="6" name="TextBox 6"/>
          <p:cNvSpPr txBox="1"/>
          <p:nvPr/>
        </p:nvSpPr>
        <p:spPr>
          <a:xfrm>
            <a:off x="0" y="-161925"/>
            <a:ext cx="17259300" cy="4547172"/>
          </a:xfrm>
          <a:prstGeom prst="rect">
            <a:avLst/>
          </a:prstGeom>
        </p:spPr>
        <p:txBody>
          <a:bodyPr lIns="0" tIns="0" rIns="0" bIns="0" rtlCol="0" anchor="t">
            <a:spAutoFit/>
          </a:bodyPr>
          <a:lstStyle/>
          <a:p>
            <a:pPr algn="ctr">
              <a:lnSpc>
                <a:spcPts val="12120"/>
              </a:lnSpc>
            </a:pPr>
            <a:r>
              <a:rPr lang="en-US" sz="8782" spc="158">
                <a:solidFill>
                  <a:srgbClr val="FDFBFB"/>
                </a:solidFill>
                <a:latin typeface="Open Sauce Bold"/>
              </a:rPr>
              <a:t>modèle en étoile pour les données de livres</a:t>
            </a:r>
          </a:p>
          <a:p>
            <a:pPr algn="ctr">
              <a:lnSpc>
                <a:spcPts val="12120"/>
              </a:lnSpc>
              <a:spcBef>
                <a:spcPct val="0"/>
              </a:spcBef>
            </a:pPr>
            <a:endParaRPr lang="en-US" sz="8782" spc="158">
              <a:solidFill>
                <a:srgbClr val="FDFBFB"/>
              </a:solidFill>
              <a:latin typeface="Open Sauce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5038140" y="8249125"/>
            <a:ext cx="4790663" cy="2404042"/>
          </a:xfrm>
          <a:custGeom>
            <a:avLst/>
            <a:gdLst/>
            <a:ahLst/>
            <a:cxnLst/>
            <a:rect l="l" t="t" r="r" b="b"/>
            <a:pathLst>
              <a:path w="4790663" h="2404042">
                <a:moveTo>
                  <a:pt x="0" y="0"/>
                </a:moveTo>
                <a:lnTo>
                  <a:pt x="4790663" y="0"/>
                </a:lnTo>
                <a:lnTo>
                  <a:pt x="4790663" y="2404042"/>
                </a:lnTo>
                <a:lnTo>
                  <a:pt x="0" y="2404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507477" y="5474750"/>
            <a:ext cx="2581529" cy="2581529"/>
          </a:xfrm>
          <a:custGeom>
            <a:avLst/>
            <a:gdLst/>
            <a:ahLst/>
            <a:cxnLst/>
            <a:rect l="l" t="t" r="r" b="b"/>
            <a:pathLst>
              <a:path w="2581529" h="2581529">
                <a:moveTo>
                  <a:pt x="0" y="0"/>
                </a:moveTo>
                <a:lnTo>
                  <a:pt x="2581528" y="0"/>
                </a:lnTo>
                <a:lnTo>
                  <a:pt x="2581528" y="2581529"/>
                </a:lnTo>
                <a:lnTo>
                  <a:pt x="0" y="258152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rot="8433770">
            <a:off x="-1335351" y="-1038561"/>
            <a:ext cx="4790663" cy="2404042"/>
          </a:xfrm>
          <a:custGeom>
            <a:avLst/>
            <a:gdLst/>
            <a:ahLst/>
            <a:cxnLst/>
            <a:rect l="l" t="t" r="r" b="b"/>
            <a:pathLst>
              <a:path w="4790663" h="2404042">
                <a:moveTo>
                  <a:pt x="0" y="0"/>
                </a:moveTo>
                <a:lnTo>
                  <a:pt x="4790663" y="0"/>
                </a:lnTo>
                <a:lnTo>
                  <a:pt x="4790663" y="2404042"/>
                </a:lnTo>
                <a:lnTo>
                  <a:pt x="0" y="2404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977536" y="770970"/>
            <a:ext cx="16455936" cy="8680175"/>
          </a:xfrm>
          <a:custGeom>
            <a:avLst/>
            <a:gdLst/>
            <a:ahLst/>
            <a:cxnLst/>
            <a:rect l="l" t="t" r="r" b="b"/>
            <a:pathLst>
              <a:path w="16455936" h="8680175">
                <a:moveTo>
                  <a:pt x="0" y="0"/>
                </a:moveTo>
                <a:lnTo>
                  <a:pt x="16455936" y="0"/>
                </a:lnTo>
                <a:lnTo>
                  <a:pt x="16455936" y="8680176"/>
                </a:lnTo>
                <a:lnTo>
                  <a:pt x="0" y="8680176"/>
                </a:lnTo>
                <a:lnTo>
                  <a:pt x="0" y="0"/>
                </a:lnTo>
                <a:close/>
              </a:path>
            </a:pathLst>
          </a:custGeom>
          <a:blipFill>
            <a:blip r:embed="rId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162397">
            <a:off x="-661985" y="8913548"/>
            <a:ext cx="2746903" cy="2746903"/>
          </a:xfrm>
          <a:custGeom>
            <a:avLst/>
            <a:gdLst/>
            <a:ahLst/>
            <a:cxnLst/>
            <a:rect l="l" t="t" r="r" b="b"/>
            <a:pathLst>
              <a:path w="2746903" h="2746903">
                <a:moveTo>
                  <a:pt x="0" y="0"/>
                </a:moveTo>
                <a:lnTo>
                  <a:pt x="2746903" y="0"/>
                </a:lnTo>
                <a:lnTo>
                  <a:pt x="2746903" y="2746904"/>
                </a:lnTo>
                <a:lnTo>
                  <a:pt x="0" y="27469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790567" y="0"/>
            <a:ext cx="6497433" cy="10287000"/>
          </a:xfrm>
          <a:custGeom>
            <a:avLst/>
            <a:gdLst/>
            <a:ahLst/>
            <a:cxnLst/>
            <a:rect l="l" t="t" r="r" b="b"/>
            <a:pathLst>
              <a:path w="6497433" h="10287000">
                <a:moveTo>
                  <a:pt x="0" y="0"/>
                </a:moveTo>
                <a:lnTo>
                  <a:pt x="6497433" y="0"/>
                </a:lnTo>
                <a:lnTo>
                  <a:pt x="6497433" y="10287000"/>
                </a:lnTo>
                <a:lnTo>
                  <a:pt x="0" y="10287000"/>
                </a:lnTo>
                <a:lnTo>
                  <a:pt x="0" y="0"/>
                </a:lnTo>
                <a:close/>
              </a:path>
            </a:pathLst>
          </a:custGeom>
          <a:blipFill>
            <a:blip r:embed="rId4"/>
            <a:stretch>
              <a:fillRect l="-94262"/>
            </a:stretch>
          </a:blipFill>
        </p:spPr>
      </p:sp>
      <p:sp>
        <p:nvSpPr>
          <p:cNvPr id="4" name="Freeform 4"/>
          <p:cNvSpPr/>
          <p:nvPr/>
        </p:nvSpPr>
        <p:spPr>
          <a:xfrm rot="-138804">
            <a:off x="-2093417" y="-2131724"/>
            <a:ext cx="4846369" cy="4846369"/>
          </a:xfrm>
          <a:custGeom>
            <a:avLst/>
            <a:gdLst/>
            <a:ahLst/>
            <a:cxnLst/>
            <a:rect l="l" t="t" r="r" b="b"/>
            <a:pathLst>
              <a:path w="4846369" h="4846369">
                <a:moveTo>
                  <a:pt x="0" y="0"/>
                </a:moveTo>
                <a:lnTo>
                  <a:pt x="4846369" y="0"/>
                </a:lnTo>
                <a:lnTo>
                  <a:pt x="4846369" y="4846369"/>
                </a:lnTo>
                <a:lnTo>
                  <a:pt x="0" y="48463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2283564" y="181963"/>
            <a:ext cx="11237736" cy="3217475"/>
          </a:xfrm>
          <a:prstGeom prst="rect">
            <a:avLst/>
          </a:prstGeom>
        </p:spPr>
        <p:txBody>
          <a:bodyPr lIns="0" tIns="0" rIns="0" bIns="0" rtlCol="0" anchor="t">
            <a:spAutoFit/>
          </a:bodyPr>
          <a:lstStyle/>
          <a:p>
            <a:pPr algn="ctr">
              <a:lnSpc>
                <a:spcPts val="6408"/>
              </a:lnSpc>
            </a:pPr>
            <a:r>
              <a:rPr lang="en-US" sz="4577" spc="146">
                <a:solidFill>
                  <a:srgbClr val="1A1A1A"/>
                </a:solidFill>
                <a:latin typeface="Montserrat Classic"/>
              </a:rPr>
              <a:t>ANALYSE DE DONNÉES : </a:t>
            </a:r>
          </a:p>
          <a:p>
            <a:pPr algn="ctr">
              <a:lnSpc>
                <a:spcPts val="6408"/>
              </a:lnSpc>
            </a:pPr>
            <a:r>
              <a:rPr lang="en-US" sz="4577" spc="146">
                <a:solidFill>
                  <a:srgbClr val="1A1A1A"/>
                </a:solidFill>
                <a:latin typeface="Montserrat Classic"/>
              </a:rPr>
              <a:t>jeux vidéos</a:t>
            </a:r>
          </a:p>
          <a:p>
            <a:pPr algn="ctr">
              <a:lnSpc>
                <a:spcPts val="6408"/>
              </a:lnSpc>
            </a:pPr>
            <a:endParaRPr lang="en-US" sz="4577" spc="146">
              <a:solidFill>
                <a:srgbClr val="1A1A1A"/>
              </a:solidFill>
              <a:latin typeface="Montserrat Classic"/>
            </a:endParaRPr>
          </a:p>
          <a:p>
            <a:pPr algn="just">
              <a:lnSpc>
                <a:spcPts val="6408"/>
              </a:lnSpc>
              <a:spcBef>
                <a:spcPct val="0"/>
              </a:spcBef>
            </a:pPr>
            <a:endParaRPr lang="en-US" sz="4577" spc="146">
              <a:solidFill>
                <a:srgbClr val="1A1A1A"/>
              </a:solidFill>
              <a:latin typeface="Montserrat Classic"/>
            </a:endParaRPr>
          </a:p>
        </p:txBody>
      </p:sp>
      <p:sp>
        <p:nvSpPr>
          <p:cNvPr id="6" name="TextBox 6"/>
          <p:cNvSpPr txBox="1"/>
          <p:nvPr/>
        </p:nvSpPr>
        <p:spPr>
          <a:xfrm>
            <a:off x="1620325" y="2557802"/>
            <a:ext cx="10005246" cy="7274820"/>
          </a:xfrm>
          <a:prstGeom prst="rect">
            <a:avLst/>
          </a:prstGeom>
        </p:spPr>
        <p:txBody>
          <a:bodyPr lIns="0" tIns="0" rIns="0" bIns="0" rtlCol="0" anchor="t">
            <a:spAutoFit/>
          </a:bodyPr>
          <a:lstStyle/>
          <a:p>
            <a:pPr marL="606765" lvl="1" indent="-303383" algn="ctr">
              <a:lnSpc>
                <a:spcPts val="4440"/>
              </a:lnSpc>
              <a:buFont typeface="Arial"/>
              <a:buChar char="•"/>
            </a:pPr>
            <a:r>
              <a:rPr lang="en-US" sz="2810" spc="50">
                <a:solidFill>
                  <a:srgbClr val="1A1A1A"/>
                </a:solidFill>
                <a:latin typeface="Open Sauce"/>
              </a:rPr>
              <a:t>la somme des ventes mondiales augmentent progressivement et atteint un sommet en 2008 puis elle connait une chute , les jeux videos ont un revenus de 8.82 bn $</a:t>
            </a:r>
          </a:p>
          <a:p>
            <a:pPr marL="606765" lvl="1" indent="-303383" algn="ctr">
              <a:lnSpc>
                <a:spcPts val="4440"/>
              </a:lnSpc>
              <a:buFont typeface="Arial"/>
              <a:buChar char="•"/>
            </a:pPr>
            <a:r>
              <a:rPr lang="en-US" sz="2810" spc="50">
                <a:solidFill>
                  <a:srgbClr val="1A1A1A"/>
                </a:solidFill>
                <a:latin typeface="Open Sauce"/>
              </a:rPr>
              <a:t>les meilleurs distributeurs sont:</a:t>
            </a:r>
          </a:p>
          <a:p>
            <a:pPr algn="ctr">
              <a:lnSpc>
                <a:spcPts val="4440"/>
              </a:lnSpc>
            </a:pPr>
            <a:r>
              <a:rPr lang="en-US" sz="2810" spc="50">
                <a:solidFill>
                  <a:srgbClr val="1A1A1A"/>
                </a:solidFill>
                <a:latin typeface="Open Sauce"/>
              </a:rPr>
              <a:t>1) Walt disney studios motion picture </a:t>
            </a:r>
          </a:p>
          <a:p>
            <a:pPr algn="ctr">
              <a:lnSpc>
                <a:spcPts val="4440"/>
              </a:lnSpc>
            </a:pPr>
            <a:r>
              <a:rPr lang="en-US" sz="2810" spc="50">
                <a:solidFill>
                  <a:srgbClr val="1A1A1A"/>
                </a:solidFill>
                <a:latin typeface="Open Sauce"/>
              </a:rPr>
              <a:t>2) twentieth century fox </a:t>
            </a:r>
          </a:p>
          <a:p>
            <a:pPr algn="ctr">
              <a:lnSpc>
                <a:spcPts val="4440"/>
              </a:lnSpc>
            </a:pPr>
            <a:r>
              <a:rPr lang="en-US" sz="2810" spc="50">
                <a:solidFill>
                  <a:srgbClr val="1A1A1A"/>
                </a:solidFill>
                <a:latin typeface="Open Sauce"/>
              </a:rPr>
              <a:t>3) warmor bros</a:t>
            </a:r>
          </a:p>
          <a:p>
            <a:pPr marL="606765" lvl="1" indent="-303383" algn="ctr">
              <a:lnSpc>
                <a:spcPts val="4440"/>
              </a:lnSpc>
              <a:buFont typeface="Arial"/>
              <a:buChar char="•"/>
            </a:pPr>
            <a:r>
              <a:rPr lang="en-US" sz="2810" spc="50">
                <a:solidFill>
                  <a:srgbClr val="1A1A1A"/>
                </a:solidFill>
                <a:latin typeface="Open Sauce"/>
              </a:rPr>
              <a:t>Selon le diagramme circulaire, le genre de jeu vidéo le plus populaire est l'action, suivi de près par les genres shooter, role playing et platformer, qui occupent les six places suivantes avec des distributions relativement égales.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37520" y="-8046368"/>
            <a:ext cx="16390110" cy="23598325"/>
          </a:xfrm>
          <a:custGeom>
            <a:avLst/>
            <a:gdLst/>
            <a:ahLst/>
            <a:cxnLst/>
            <a:rect l="l" t="t" r="r" b="b"/>
            <a:pathLst>
              <a:path w="16390110" h="23598325">
                <a:moveTo>
                  <a:pt x="0" y="0"/>
                </a:moveTo>
                <a:lnTo>
                  <a:pt x="16390109" y="0"/>
                </a:lnTo>
                <a:lnTo>
                  <a:pt x="16390109" y="23598326"/>
                </a:lnTo>
                <a:lnTo>
                  <a:pt x="0" y="235983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757767" y="4577976"/>
            <a:ext cx="9939137" cy="3894529"/>
          </a:xfrm>
          <a:prstGeom prst="rect">
            <a:avLst/>
          </a:prstGeom>
        </p:spPr>
        <p:txBody>
          <a:bodyPr lIns="0" tIns="0" rIns="0" bIns="0" rtlCol="0" anchor="t">
            <a:spAutoFit/>
          </a:bodyPr>
          <a:lstStyle/>
          <a:p>
            <a:pPr marL="0" lvl="0" indent="0">
              <a:lnSpc>
                <a:spcPts val="6259"/>
              </a:lnSpc>
            </a:pPr>
            <a:r>
              <a:rPr lang="en-US" sz="3458" spc="96">
                <a:solidFill>
                  <a:srgbClr val="1A1A1A"/>
                </a:solidFill>
                <a:latin typeface="Montserrat Classic"/>
              </a:rPr>
              <a:t>Nous avons parcouru un processus complet, de la collecte des données à la visualisation des insights, pour fournir à M. Smith les informations nécessaires à ses décisions d'investissement.</a:t>
            </a:r>
          </a:p>
        </p:txBody>
      </p:sp>
      <p:sp>
        <p:nvSpPr>
          <p:cNvPr id="4" name="TextBox 4"/>
          <p:cNvSpPr txBox="1"/>
          <p:nvPr/>
        </p:nvSpPr>
        <p:spPr>
          <a:xfrm>
            <a:off x="2349863" y="2208052"/>
            <a:ext cx="6754945" cy="1049418"/>
          </a:xfrm>
          <a:prstGeom prst="rect">
            <a:avLst/>
          </a:prstGeom>
        </p:spPr>
        <p:txBody>
          <a:bodyPr lIns="0" tIns="0" rIns="0" bIns="0" rtlCol="0" anchor="t">
            <a:spAutoFit/>
          </a:bodyPr>
          <a:lstStyle/>
          <a:p>
            <a:pPr marL="0" lvl="0" indent="0">
              <a:lnSpc>
                <a:spcPts val="8146"/>
              </a:lnSpc>
              <a:spcBef>
                <a:spcPct val="0"/>
              </a:spcBef>
            </a:pPr>
            <a:r>
              <a:rPr lang="en-US" sz="7084" spc="198">
                <a:solidFill>
                  <a:srgbClr val="1A1A1A"/>
                </a:solidFill>
                <a:latin typeface="Montserrat Classic Bold"/>
              </a:rPr>
              <a:t>CONCLUSION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rot="5867434">
            <a:off x="-6952736" y="-4825500"/>
            <a:ext cx="18076661" cy="13245263"/>
          </a:xfrm>
          <a:custGeom>
            <a:avLst/>
            <a:gdLst/>
            <a:ahLst/>
            <a:cxnLst/>
            <a:rect l="l" t="t" r="r" b="b"/>
            <a:pathLst>
              <a:path w="18076661" h="13245263">
                <a:moveTo>
                  <a:pt x="0" y="0"/>
                </a:moveTo>
                <a:lnTo>
                  <a:pt x="18076661" y="0"/>
                </a:lnTo>
                <a:lnTo>
                  <a:pt x="18076661" y="13245263"/>
                </a:lnTo>
                <a:lnTo>
                  <a:pt x="0" y="132452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9394653">
            <a:off x="8220969" y="4235724"/>
            <a:ext cx="18076661" cy="13245263"/>
          </a:xfrm>
          <a:custGeom>
            <a:avLst/>
            <a:gdLst/>
            <a:ahLst/>
            <a:cxnLst/>
            <a:rect l="l" t="t" r="r" b="b"/>
            <a:pathLst>
              <a:path w="18076661" h="13245263">
                <a:moveTo>
                  <a:pt x="0" y="0"/>
                </a:moveTo>
                <a:lnTo>
                  <a:pt x="18076662" y="0"/>
                </a:lnTo>
                <a:lnTo>
                  <a:pt x="18076662" y="13245263"/>
                </a:lnTo>
                <a:lnTo>
                  <a:pt x="0" y="132452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4205519" y="2890442"/>
            <a:ext cx="9786817" cy="4863527"/>
            <a:chOff x="0" y="0"/>
            <a:chExt cx="2577598" cy="1280929"/>
          </a:xfrm>
        </p:grpSpPr>
        <p:sp>
          <p:nvSpPr>
            <p:cNvPr id="6" name="Freeform 6"/>
            <p:cNvSpPr/>
            <p:nvPr/>
          </p:nvSpPr>
          <p:spPr>
            <a:xfrm>
              <a:off x="0" y="0"/>
              <a:ext cx="2577598" cy="1280929"/>
            </a:xfrm>
            <a:custGeom>
              <a:avLst/>
              <a:gdLst/>
              <a:ahLst/>
              <a:cxnLst/>
              <a:rect l="l" t="t" r="r" b="b"/>
              <a:pathLst>
                <a:path w="2577598" h="1280929">
                  <a:moveTo>
                    <a:pt x="0" y="0"/>
                  </a:moveTo>
                  <a:lnTo>
                    <a:pt x="2577598" y="0"/>
                  </a:lnTo>
                  <a:lnTo>
                    <a:pt x="2577598" y="1280929"/>
                  </a:lnTo>
                  <a:lnTo>
                    <a:pt x="0" y="1280929"/>
                  </a:lnTo>
                  <a:close/>
                </a:path>
              </a:pathLst>
            </a:custGeom>
            <a:solidFill>
              <a:srgbClr val="6B367B"/>
            </a:solidFill>
            <a:ln w="38100" cap="sq">
              <a:solidFill>
                <a:srgbClr val="FFFBFB"/>
              </a:solidFill>
              <a:prstDash val="solid"/>
              <a:miter/>
            </a:ln>
          </p:spPr>
        </p:sp>
        <p:sp>
          <p:nvSpPr>
            <p:cNvPr id="7" name="TextBox 7"/>
            <p:cNvSpPr txBox="1"/>
            <p:nvPr/>
          </p:nvSpPr>
          <p:spPr>
            <a:xfrm>
              <a:off x="0" y="-28575"/>
              <a:ext cx="2577598" cy="1309504"/>
            </a:xfrm>
            <a:prstGeom prst="rect">
              <a:avLst/>
            </a:prstGeom>
          </p:spPr>
          <p:txBody>
            <a:bodyPr lIns="50800" tIns="50800" rIns="50800" bIns="50800" rtlCol="0" anchor="ctr"/>
            <a:lstStyle/>
            <a:p>
              <a:pPr algn="ctr">
                <a:lnSpc>
                  <a:spcPts val="3050"/>
                </a:lnSpc>
              </a:pPr>
              <a:endParaRPr/>
            </a:p>
          </p:txBody>
        </p:sp>
      </p:grpSp>
      <p:sp>
        <p:nvSpPr>
          <p:cNvPr id="8" name="TextBox 8"/>
          <p:cNvSpPr txBox="1"/>
          <p:nvPr/>
        </p:nvSpPr>
        <p:spPr>
          <a:xfrm>
            <a:off x="4655126" y="3024502"/>
            <a:ext cx="8977747" cy="4433482"/>
          </a:xfrm>
          <a:prstGeom prst="rect">
            <a:avLst/>
          </a:prstGeom>
        </p:spPr>
        <p:txBody>
          <a:bodyPr lIns="0" tIns="0" rIns="0" bIns="0" rtlCol="0" anchor="t">
            <a:spAutoFit/>
          </a:bodyPr>
          <a:lstStyle/>
          <a:p>
            <a:pPr marL="0" lvl="0" indent="0" algn="ctr">
              <a:lnSpc>
                <a:spcPts val="11834"/>
              </a:lnSpc>
              <a:spcBef>
                <a:spcPct val="0"/>
              </a:spcBef>
            </a:pPr>
            <a:r>
              <a:rPr lang="en-US" sz="8453" spc="270">
                <a:solidFill>
                  <a:srgbClr val="FFFFFF"/>
                </a:solidFill>
                <a:latin typeface="Montserrat Classic Bold"/>
              </a:rPr>
              <a:t>MERCI POUR VOTRE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18818" y="558041"/>
            <a:ext cx="11366229" cy="8128592"/>
          </a:xfrm>
          <a:custGeom>
            <a:avLst/>
            <a:gdLst/>
            <a:ahLst/>
            <a:cxnLst/>
            <a:rect l="l" t="t" r="r" b="b"/>
            <a:pathLst>
              <a:path w="11366229" h="8128592">
                <a:moveTo>
                  <a:pt x="0" y="0"/>
                </a:moveTo>
                <a:lnTo>
                  <a:pt x="11366229" y="0"/>
                </a:lnTo>
                <a:lnTo>
                  <a:pt x="11366229" y="8128592"/>
                </a:lnTo>
                <a:lnTo>
                  <a:pt x="0" y="8128592"/>
                </a:lnTo>
                <a:lnTo>
                  <a:pt x="0" y="0"/>
                </a:lnTo>
                <a:close/>
              </a:path>
            </a:pathLst>
          </a:custGeom>
          <a:blipFill>
            <a:blip r:embed="rId2">
              <a:extLst>
                <a:ext uri="{96DAC541-7B7A-43D3-8B79-37D633B846F1}">
                  <asvg:svgBlip xmlns:asvg="http://schemas.microsoft.com/office/drawing/2016/SVG/main" xmlns="" r:embed="rId3"/>
                </a:ext>
              </a:extLst>
            </a:blip>
            <a:stretch>
              <a:fillRect r="-27292"/>
            </a:stretch>
          </a:blipFill>
        </p:spPr>
      </p:sp>
      <p:sp>
        <p:nvSpPr>
          <p:cNvPr id="3" name="TextBox 3"/>
          <p:cNvSpPr txBox="1"/>
          <p:nvPr/>
        </p:nvSpPr>
        <p:spPr>
          <a:xfrm>
            <a:off x="780283" y="2635547"/>
            <a:ext cx="4807429" cy="1319694"/>
          </a:xfrm>
          <a:prstGeom prst="rect">
            <a:avLst/>
          </a:prstGeom>
        </p:spPr>
        <p:txBody>
          <a:bodyPr lIns="0" tIns="0" rIns="0" bIns="0" rtlCol="0" anchor="t">
            <a:spAutoFit/>
          </a:bodyPr>
          <a:lstStyle/>
          <a:p>
            <a:pPr marL="0" lvl="0" indent="0">
              <a:lnSpc>
                <a:spcPts val="10735"/>
              </a:lnSpc>
              <a:spcBef>
                <a:spcPct val="0"/>
              </a:spcBef>
            </a:pPr>
            <a:r>
              <a:rPr lang="en-US" sz="7668" spc="245">
                <a:solidFill>
                  <a:srgbClr val="FFFFFF"/>
                </a:solidFill>
                <a:latin typeface="Montserrat Classic Bold"/>
              </a:rPr>
              <a:t>Objectifs</a:t>
            </a:r>
          </a:p>
        </p:txBody>
      </p:sp>
      <p:grpSp>
        <p:nvGrpSpPr>
          <p:cNvPr id="4" name="Group 4"/>
          <p:cNvGrpSpPr>
            <a:grpSpLocks noChangeAspect="1"/>
          </p:cNvGrpSpPr>
          <p:nvPr/>
        </p:nvGrpSpPr>
        <p:grpSpPr>
          <a:xfrm>
            <a:off x="6046164" y="1295524"/>
            <a:ext cx="4857097" cy="9870835"/>
            <a:chOff x="0" y="0"/>
            <a:chExt cx="5001260" cy="10163810"/>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4"/>
              <a:stretch>
                <a:fillRect l="-45" r="-45"/>
              </a:stretch>
            </a:blipFill>
          </p:spPr>
        </p:sp>
        <p:sp>
          <p:nvSpPr>
            <p:cNvPr id="6" name="Freeform 6"/>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135078" r="-135078"/>
              </a:stretch>
            </a:blipFill>
          </p:spPr>
        </p:sp>
      </p:grpSp>
      <p:sp>
        <p:nvSpPr>
          <p:cNvPr id="7" name="TextBox 7"/>
          <p:cNvSpPr txBox="1"/>
          <p:nvPr/>
        </p:nvSpPr>
        <p:spPr>
          <a:xfrm>
            <a:off x="626631" y="5040716"/>
            <a:ext cx="5114733" cy="2077556"/>
          </a:xfrm>
          <a:prstGeom prst="rect">
            <a:avLst/>
          </a:prstGeom>
        </p:spPr>
        <p:txBody>
          <a:bodyPr lIns="0" tIns="0" rIns="0" bIns="0" rtlCol="0" anchor="t">
            <a:spAutoFit/>
          </a:bodyPr>
          <a:lstStyle/>
          <a:p>
            <a:pPr marL="0" lvl="0" indent="0" algn="l">
              <a:lnSpc>
                <a:spcPts val="4139"/>
              </a:lnSpc>
              <a:spcBef>
                <a:spcPct val="0"/>
              </a:spcBef>
            </a:pPr>
            <a:r>
              <a:rPr lang="en-US" sz="2956">
                <a:solidFill>
                  <a:srgbClr val="FFFFFF"/>
                </a:solidFill>
                <a:latin typeface="Open Sauce"/>
              </a:rPr>
              <a:t>Découvrons maintenant les objectifs qui guident notre projet vers la réalisation de son potentiel.</a:t>
            </a:r>
          </a:p>
        </p:txBody>
      </p:sp>
      <p:grpSp>
        <p:nvGrpSpPr>
          <p:cNvPr id="8" name="Group 8"/>
          <p:cNvGrpSpPr/>
          <p:nvPr/>
        </p:nvGrpSpPr>
        <p:grpSpPr>
          <a:xfrm>
            <a:off x="10121870" y="4622337"/>
            <a:ext cx="7912893" cy="2521517"/>
            <a:chOff x="0" y="0"/>
            <a:chExt cx="11110886" cy="3540587"/>
          </a:xfrm>
        </p:grpSpPr>
        <p:sp>
          <p:nvSpPr>
            <p:cNvPr id="9" name="Freeform 9"/>
            <p:cNvSpPr/>
            <p:nvPr/>
          </p:nvSpPr>
          <p:spPr>
            <a:xfrm>
              <a:off x="0" y="0"/>
              <a:ext cx="11110635" cy="3540661"/>
            </a:xfrm>
            <a:custGeom>
              <a:avLst/>
              <a:gdLst/>
              <a:ahLst/>
              <a:cxnLst/>
              <a:rect l="l" t="t" r="r" b="b"/>
              <a:pathLst>
                <a:path w="11110635" h="3540661">
                  <a:moveTo>
                    <a:pt x="9064893" y="0"/>
                  </a:moveTo>
                  <a:cubicBezTo>
                    <a:pt x="2732332" y="0"/>
                    <a:pt x="2732332" y="0"/>
                    <a:pt x="2732332" y="0"/>
                  </a:cubicBezTo>
                  <a:cubicBezTo>
                    <a:pt x="1761263" y="0"/>
                    <a:pt x="932433" y="595673"/>
                    <a:pt x="738177" y="1393838"/>
                  </a:cubicBezTo>
                  <a:cubicBezTo>
                    <a:pt x="0" y="1775967"/>
                    <a:pt x="0" y="1775967"/>
                    <a:pt x="0" y="1775967"/>
                  </a:cubicBezTo>
                  <a:cubicBezTo>
                    <a:pt x="738177" y="2135619"/>
                    <a:pt x="738177" y="2135619"/>
                    <a:pt x="738177" y="2135619"/>
                  </a:cubicBezTo>
                  <a:cubicBezTo>
                    <a:pt x="932433" y="2944836"/>
                    <a:pt x="1748313" y="3540661"/>
                    <a:pt x="2732332" y="3540661"/>
                  </a:cubicBezTo>
                  <a:cubicBezTo>
                    <a:pt x="9064678" y="3540661"/>
                    <a:pt x="9064678" y="3540661"/>
                    <a:pt x="9064678" y="3540661"/>
                  </a:cubicBezTo>
                  <a:cubicBezTo>
                    <a:pt x="10191368" y="3540661"/>
                    <a:pt x="11110635" y="2742719"/>
                    <a:pt x="11110635" y="1764729"/>
                  </a:cubicBezTo>
                  <a:cubicBezTo>
                    <a:pt x="11110635" y="786738"/>
                    <a:pt x="10191368" y="0"/>
                    <a:pt x="9064893" y="0"/>
                  </a:cubicBezTo>
                  <a:close/>
                </a:path>
              </a:pathLst>
            </a:custGeom>
            <a:solidFill>
              <a:srgbClr val="945ACB"/>
            </a:solidFill>
          </p:spPr>
        </p:sp>
      </p:grpSp>
      <p:grpSp>
        <p:nvGrpSpPr>
          <p:cNvPr id="10" name="Group 10"/>
          <p:cNvGrpSpPr/>
          <p:nvPr/>
        </p:nvGrpSpPr>
        <p:grpSpPr>
          <a:xfrm>
            <a:off x="10801367" y="5097866"/>
            <a:ext cx="1252687" cy="1255251"/>
            <a:chOff x="0" y="0"/>
            <a:chExt cx="1758960" cy="1762560"/>
          </a:xfrm>
        </p:grpSpPr>
        <p:sp>
          <p:nvSpPr>
            <p:cNvPr id="11" name="Freeform 11"/>
            <p:cNvSpPr/>
            <p:nvPr/>
          </p:nvSpPr>
          <p:spPr>
            <a:xfrm>
              <a:off x="0" y="0"/>
              <a:ext cx="1758950" cy="1762506"/>
            </a:xfrm>
            <a:custGeom>
              <a:avLst/>
              <a:gdLst/>
              <a:ahLst/>
              <a:cxnLst/>
              <a:rect l="l" t="t" r="r" b="b"/>
              <a:pathLst>
                <a:path w="1758950" h="1762506">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sp>
        <p:nvSpPr>
          <p:cNvPr id="12" name="Freeform 12"/>
          <p:cNvSpPr/>
          <p:nvPr/>
        </p:nvSpPr>
        <p:spPr>
          <a:xfrm>
            <a:off x="10970933" y="5310382"/>
            <a:ext cx="835672" cy="797686"/>
          </a:xfrm>
          <a:custGeom>
            <a:avLst/>
            <a:gdLst/>
            <a:ahLst/>
            <a:cxnLst/>
            <a:rect l="l" t="t" r="r" b="b"/>
            <a:pathLst>
              <a:path w="835672" h="797686">
                <a:moveTo>
                  <a:pt x="0" y="0"/>
                </a:moveTo>
                <a:lnTo>
                  <a:pt x="835672" y="0"/>
                </a:lnTo>
                <a:lnTo>
                  <a:pt x="835672" y="797687"/>
                </a:lnTo>
                <a:lnTo>
                  <a:pt x="0" y="79768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3" name="Group 13"/>
          <p:cNvGrpSpPr/>
          <p:nvPr/>
        </p:nvGrpSpPr>
        <p:grpSpPr>
          <a:xfrm>
            <a:off x="10121870" y="7545529"/>
            <a:ext cx="7912893" cy="2545890"/>
            <a:chOff x="0" y="0"/>
            <a:chExt cx="11110886" cy="3574811"/>
          </a:xfrm>
        </p:grpSpPr>
        <p:sp>
          <p:nvSpPr>
            <p:cNvPr id="14" name="Freeform 14"/>
            <p:cNvSpPr/>
            <p:nvPr/>
          </p:nvSpPr>
          <p:spPr>
            <a:xfrm>
              <a:off x="0" y="0"/>
              <a:ext cx="11110635" cy="3574886"/>
            </a:xfrm>
            <a:custGeom>
              <a:avLst/>
              <a:gdLst/>
              <a:ahLst/>
              <a:cxnLst/>
              <a:rect l="l" t="t" r="r" b="b"/>
              <a:pathLst>
                <a:path w="11110635" h="3574886">
                  <a:moveTo>
                    <a:pt x="9064893" y="0"/>
                  </a:moveTo>
                  <a:cubicBezTo>
                    <a:pt x="2732332" y="0"/>
                    <a:pt x="2732332" y="0"/>
                    <a:pt x="2732332" y="0"/>
                  </a:cubicBezTo>
                  <a:cubicBezTo>
                    <a:pt x="1761263" y="0"/>
                    <a:pt x="932433" y="601431"/>
                    <a:pt x="738177" y="1407311"/>
                  </a:cubicBezTo>
                  <a:cubicBezTo>
                    <a:pt x="0" y="1793135"/>
                    <a:pt x="0" y="1793135"/>
                    <a:pt x="0" y="1793135"/>
                  </a:cubicBezTo>
                  <a:cubicBezTo>
                    <a:pt x="738177" y="2156263"/>
                    <a:pt x="738177" y="2156263"/>
                    <a:pt x="738177" y="2156263"/>
                  </a:cubicBezTo>
                  <a:cubicBezTo>
                    <a:pt x="932433" y="2973301"/>
                    <a:pt x="1748313" y="3574886"/>
                    <a:pt x="2732332" y="3574886"/>
                  </a:cubicBezTo>
                  <a:cubicBezTo>
                    <a:pt x="9064678" y="3574886"/>
                    <a:pt x="9064678" y="3574886"/>
                    <a:pt x="9064678" y="3574886"/>
                  </a:cubicBezTo>
                  <a:cubicBezTo>
                    <a:pt x="10191368" y="3574886"/>
                    <a:pt x="11110635" y="2769231"/>
                    <a:pt x="11110635" y="1781787"/>
                  </a:cubicBezTo>
                  <a:cubicBezTo>
                    <a:pt x="11110635" y="794343"/>
                    <a:pt x="10191368" y="0"/>
                    <a:pt x="9064893" y="0"/>
                  </a:cubicBezTo>
                  <a:close/>
                </a:path>
              </a:pathLst>
            </a:custGeom>
            <a:solidFill>
              <a:srgbClr val="945ACB"/>
            </a:solidFill>
          </p:spPr>
        </p:sp>
      </p:grpSp>
      <p:grpSp>
        <p:nvGrpSpPr>
          <p:cNvPr id="15" name="Group 15"/>
          <p:cNvGrpSpPr/>
          <p:nvPr/>
        </p:nvGrpSpPr>
        <p:grpSpPr>
          <a:xfrm>
            <a:off x="10730045" y="8153504"/>
            <a:ext cx="1252687" cy="1255251"/>
            <a:chOff x="0" y="0"/>
            <a:chExt cx="1758960" cy="1762560"/>
          </a:xfrm>
        </p:grpSpPr>
        <p:sp>
          <p:nvSpPr>
            <p:cNvPr id="16" name="Freeform 16"/>
            <p:cNvSpPr/>
            <p:nvPr/>
          </p:nvSpPr>
          <p:spPr>
            <a:xfrm>
              <a:off x="0" y="0"/>
              <a:ext cx="1758950" cy="1762506"/>
            </a:xfrm>
            <a:custGeom>
              <a:avLst/>
              <a:gdLst/>
              <a:ahLst/>
              <a:cxnLst/>
              <a:rect l="l" t="t" r="r" b="b"/>
              <a:pathLst>
                <a:path w="1758950" h="1762506">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grpSp>
        <p:nvGrpSpPr>
          <p:cNvPr id="17" name="Group 17"/>
          <p:cNvGrpSpPr/>
          <p:nvPr/>
        </p:nvGrpSpPr>
        <p:grpSpPr>
          <a:xfrm>
            <a:off x="10121870" y="1831646"/>
            <a:ext cx="7912893" cy="2470196"/>
            <a:chOff x="0" y="0"/>
            <a:chExt cx="7689569" cy="2400480"/>
          </a:xfrm>
        </p:grpSpPr>
        <p:sp>
          <p:nvSpPr>
            <p:cNvPr id="18" name="Freeform 18"/>
            <p:cNvSpPr/>
            <p:nvPr/>
          </p:nvSpPr>
          <p:spPr>
            <a:xfrm>
              <a:off x="0" y="0"/>
              <a:ext cx="7689395" cy="2400554"/>
            </a:xfrm>
            <a:custGeom>
              <a:avLst/>
              <a:gdLst/>
              <a:ahLst/>
              <a:cxnLst/>
              <a:rect l="l" t="t" r="r" b="b"/>
              <a:pathLst>
                <a:path w="7689395" h="2400554">
                  <a:moveTo>
                    <a:pt x="6273588" y="0"/>
                  </a:moveTo>
                  <a:cubicBezTo>
                    <a:pt x="1890979" y="0"/>
                    <a:pt x="1890979" y="0"/>
                    <a:pt x="1890979" y="0"/>
                  </a:cubicBezTo>
                  <a:cubicBezTo>
                    <a:pt x="1218927" y="0"/>
                    <a:pt x="645314" y="403860"/>
                    <a:pt x="510874" y="945007"/>
                  </a:cubicBezTo>
                  <a:cubicBezTo>
                    <a:pt x="0" y="1204087"/>
                    <a:pt x="0" y="1204087"/>
                    <a:pt x="0" y="1204087"/>
                  </a:cubicBezTo>
                  <a:cubicBezTo>
                    <a:pt x="510874" y="1447927"/>
                    <a:pt x="510874" y="1447927"/>
                    <a:pt x="510874" y="1447927"/>
                  </a:cubicBezTo>
                  <a:cubicBezTo>
                    <a:pt x="645314" y="1996567"/>
                    <a:pt x="1209964" y="2400554"/>
                    <a:pt x="1890979" y="2400554"/>
                  </a:cubicBezTo>
                  <a:cubicBezTo>
                    <a:pt x="6273439" y="2400554"/>
                    <a:pt x="6273439" y="2400554"/>
                    <a:pt x="6273439" y="2400554"/>
                  </a:cubicBezTo>
                  <a:cubicBezTo>
                    <a:pt x="7053194" y="2400554"/>
                    <a:pt x="7689395" y="1859534"/>
                    <a:pt x="7689395" y="1196467"/>
                  </a:cubicBezTo>
                  <a:cubicBezTo>
                    <a:pt x="7689395" y="533400"/>
                    <a:pt x="7053194" y="0"/>
                    <a:pt x="6273588" y="0"/>
                  </a:cubicBezTo>
                  <a:close/>
                </a:path>
              </a:pathLst>
            </a:custGeom>
            <a:solidFill>
              <a:srgbClr val="945ACB"/>
            </a:solidFill>
          </p:spPr>
        </p:sp>
      </p:grpSp>
      <p:grpSp>
        <p:nvGrpSpPr>
          <p:cNvPr id="19" name="Group 19"/>
          <p:cNvGrpSpPr/>
          <p:nvPr/>
        </p:nvGrpSpPr>
        <p:grpSpPr>
          <a:xfrm>
            <a:off x="10730045" y="2439118"/>
            <a:ext cx="1252687" cy="1255251"/>
            <a:chOff x="0" y="0"/>
            <a:chExt cx="1758960" cy="1762560"/>
          </a:xfrm>
        </p:grpSpPr>
        <p:sp>
          <p:nvSpPr>
            <p:cNvPr id="20" name="Freeform 20"/>
            <p:cNvSpPr/>
            <p:nvPr/>
          </p:nvSpPr>
          <p:spPr>
            <a:xfrm>
              <a:off x="0" y="0"/>
              <a:ext cx="1758950" cy="1762506"/>
            </a:xfrm>
            <a:custGeom>
              <a:avLst/>
              <a:gdLst/>
              <a:ahLst/>
              <a:cxnLst/>
              <a:rect l="l" t="t" r="r" b="b"/>
              <a:pathLst>
                <a:path w="1758950" h="1762506">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sp>
        <p:nvSpPr>
          <p:cNvPr id="21" name="Freeform 21"/>
          <p:cNvSpPr/>
          <p:nvPr/>
        </p:nvSpPr>
        <p:spPr>
          <a:xfrm>
            <a:off x="10970933" y="2644432"/>
            <a:ext cx="770911" cy="844623"/>
          </a:xfrm>
          <a:custGeom>
            <a:avLst/>
            <a:gdLst/>
            <a:ahLst/>
            <a:cxnLst/>
            <a:rect l="l" t="t" r="r" b="b"/>
            <a:pathLst>
              <a:path w="770911" h="844623">
                <a:moveTo>
                  <a:pt x="0" y="0"/>
                </a:moveTo>
                <a:lnTo>
                  <a:pt x="770911" y="0"/>
                </a:lnTo>
                <a:lnTo>
                  <a:pt x="770911" y="844624"/>
                </a:lnTo>
                <a:lnTo>
                  <a:pt x="0" y="84462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2" name="Freeform 22"/>
          <p:cNvSpPr/>
          <p:nvPr/>
        </p:nvSpPr>
        <p:spPr>
          <a:xfrm>
            <a:off x="10970933" y="8435883"/>
            <a:ext cx="754052" cy="765182"/>
          </a:xfrm>
          <a:custGeom>
            <a:avLst/>
            <a:gdLst/>
            <a:ahLst/>
            <a:cxnLst/>
            <a:rect l="l" t="t" r="r" b="b"/>
            <a:pathLst>
              <a:path w="754052" h="765182">
                <a:moveTo>
                  <a:pt x="0" y="0"/>
                </a:moveTo>
                <a:lnTo>
                  <a:pt x="754052" y="0"/>
                </a:lnTo>
                <a:lnTo>
                  <a:pt x="754052" y="765182"/>
                </a:lnTo>
                <a:lnTo>
                  <a:pt x="0" y="76518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3" name="TextBox 23"/>
          <p:cNvSpPr txBox="1"/>
          <p:nvPr/>
        </p:nvSpPr>
        <p:spPr>
          <a:xfrm>
            <a:off x="13099382" y="1789335"/>
            <a:ext cx="2840049" cy="515408"/>
          </a:xfrm>
          <a:prstGeom prst="rect">
            <a:avLst/>
          </a:prstGeom>
        </p:spPr>
        <p:txBody>
          <a:bodyPr lIns="0" tIns="0" rIns="0" bIns="0" rtlCol="0" anchor="t">
            <a:spAutoFit/>
          </a:bodyPr>
          <a:lstStyle/>
          <a:p>
            <a:pPr marL="0" lvl="0" indent="0" algn="l">
              <a:lnSpc>
                <a:spcPts val="4141"/>
              </a:lnSpc>
              <a:spcBef>
                <a:spcPct val="0"/>
              </a:spcBef>
            </a:pPr>
            <a:r>
              <a:rPr lang="en-US" sz="2958">
                <a:solidFill>
                  <a:srgbClr val="FFFFFF"/>
                </a:solidFill>
                <a:latin typeface="Montserrat Classic"/>
              </a:rPr>
              <a:t>Objectif 01</a:t>
            </a:r>
          </a:p>
        </p:txBody>
      </p:sp>
      <p:sp>
        <p:nvSpPr>
          <p:cNvPr id="24" name="TextBox 24"/>
          <p:cNvSpPr txBox="1"/>
          <p:nvPr/>
        </p:nvSpPr>
        <p:spPr>
          <a:xfrm>
            <a:off x="12125376" y="2391493"/>
            <a:ext cx="5501282" cy="1408171"/>
          </a:xfrm>
          <a:prstGeom prst="rect">
            <a:avLst/>
          </a:prstGeom>
        </p:spPr>
        <p:txBody>
          <a:bodyPr lIns="0" tIns="0" rIns="0" bIns="0" rtlCol="0" anchor="t">
            <a:spAutoFit/>
          </a:bodyPr>
          <a:lstStyle/>
          <a:p>
            <a:pPr marL="0" lvl="0" indent="0" algn="l">
              <a:lnSpc>
                <a:spcPts val="3759"/>
              </a:lnSpc>
              <a:spcBef>
                <a:spcPct val="0"/>
              </a:spcBef>
            </a:pPr>
            <a:r>
              <a:rPr lang="en-US" sz="2685">
                <a:solidFill>
                  <a:srgbClr val="FFFFFF"/>
                </a:solidFill>
                <a:latin typeface="Montserrat Classic"/>
              </a:rPr>
              <a:t>Analyser les Tendances  dans les secteurs des jeux vidéo, des livres et des films</a:t>
            </a:r>
          </a:p>
        </p:txBody>
      </p:sp>
      <p:sp>
        <p:nvSpPr>
          <p:cNvPr id="25" name="TextBox 25"/>
          <p:cNvSpPr txBox="1"/>
          <p:nvPr/>
        </p:nvSpPr>
        <p:spPr>
          <a:xfrm>
            <a:off x="13099382" y="4679297"/>
            <a:ext cx="2840049" cy="515408"/>
          </a:xfrm>
          <a:prstGeom prst="rect">
            <a:avLst/>
          </a:prstGeom>
        </p:spPr>
        <p:txBody>
          <a:bodyPr lIns="0" tIns="0" rIns="0" bIns="0" rtlCol="0" anchor="t">
            <a:spAutoFit/>
          </a:bodyPr>
          <a:lstStyle/>
          <a:p>
            <a:pPr marL="0" lvl="0" indent="0" algn="l">
              <a:lnSpc>
                <a:spcPts val="4141"/>
              </a:lnSpc>
              <a:spcBef>
                <a:spcPct val="0"/>
              </a:spcBef>
            </a:pPr>
            <a:r>
              <a:rPr lang="en-US" sz="2958">
                <a:solidFill>
                  <a:srgbClr val="FFFFFF"/>
                </a:solidFill>
                <a:latin typeface="Montserrat Classic"/>
              </a:rPr>
              <a:t>Objectif 02</a:t>
            </a:r>
          </a:p>
        </p:txBody>
      </p:sp>
      <p:sp>
        <p:nvSpPr>
          <p:cNvPr id="26" name="TextBox 26"/>
          <p:cNvSpPr txBox="1"/>
          <p:nvPr/>
        </p:nvSpPr>
        <p:spPr>
          <a:xfrm>
            <a:off x="12005719" y="8137101"/>
            <a:ext cx="5358638" cy="1782868"/>
          </a:xfrm>
          <a:prstGeom prst="rect">
            <a:avLst/>
          </a:prstGeom>
        </p:spPr>
        <p:txBody>
          <a:bodyPr lIns="0" tIns="0" rIns="0" bIns="0" rtlCol="0" anchor="t">
            <a:spAutoFit/>
          </a:bodyPr>
          <a:lstStyle/>
          <a:p>
            <a:pPr marL="0" lvl="0" indent="0" algn="l">
              <a:lnSpc>
                <a:spcPts val="3581"/>
              </a:lnSpc>
              <a:spcBef>
                <a:spcPct val="0"/>
              </a:spcBef>
            </a:pPr>
            <a:r>
              <a:rPr lang="en-US" sz="2558">
                <a:solidFill>
                  <a:srgbClr val="FFFFFF"/>
                </a:solidFill>
                <a:latin typeface="Montserrat Classic"/>
              </a:rPr>
              <a:t>Développer un tableau de bord interactif pour présenter les résultats et faciliter la prise de décision.</a:t>
            </a:r>
          </a:p>
        </p:txBody>
      </p:sp>
      <p:sp>
        <p:nvSpPr>
          <p:cNvPr id="27" name="TextBox 27"/>
          <p:cNvSpPr txBox="1"/>
          <p:nvPr/>
        </p:nvSpPr>
        <p:spPr>
          <a:xfrm>
            <a:off x="13099382" y="7593118"/>
            <a:ext cx="2840049" cy="515408"/>
          </a:xfrm>
          <a:prstGeom prst="rect">
            <a:avLst/>
          </a:prstGeom>
        </p:spPr>
        <p:txBody>
          <a:bodyPr lIns="0" tIns="0" rIns="0" bIns="0" rtlCol="0" anchor="t">
            <a:spAutoFit/>
          </a:bodyPr>
          <a:lstStyle/>
          <a:p>
            <a:pPr marL="0" lvl="0" indent="0" algn="l">
              <a:lnSpc>
                <a:spcPts val="4141"/>
              </a:lnSpc>
              <a:spcBef>
                <a:spcPct val="0"/>
              </a:spcBef>
            </a:pPr>
            <a:r>
              <a:rPr lang="en-US" sz="2958">
                <a:solidFill>
                  <a:srgbClr val="FFFFFF"/>
                </a:solidFill>
                <a:latin typeface="Montserrat Classic"/>
              </a:rPr>
              <a:t>Objectif 03</a:t>
            </a:r>
          </a:p>
        </p:txBody>
      </p:sp>
      <p:sp>
        <p:nvSpPr>
          <p:cNvPr id="28" name="TextBox 28"/>
          <p:cNvSpPr txBox="1"/>
          <p:nvPr/>
        </p:nvSpPr>
        <p:spPr>
          <a:xfrm>
            <a:off x="12130277" y="5137555"/>
            <a:ext cx="5234080" cy="1782868"/>
          </a:xfrm>
          <a:prstGeom prst="rect">
            <a:avLst/>
          </a:prstGeom>
        </p:spPr>
        <p:txBody>
          <a:bodyPr lIns="0" tIns="0" rIns="0" bIns="0" rtlCol="0" anchor="t">
            <a:spAutoFit/>
          </a:bodyPr>
          <a:lstStyle/>
          <a:p>
            <a:pPr marL="0" lvl="0" indent="0" algn="l">
              <a:lnSpc>
                <a:spcPts val="3581"/>
              </a:lnSpc>
              <a:spcBef>
                <a:spcPct val="0"/>
              </a:spcBef>
            </a:pPr>
            <a:r>
              <a:rPr lang="en-US" sz="2558">
                <a:solidFill>
                  <a:srgbClr val="FFFFFF"/>
                </a:solidFill>
                <a:latin typeface="Montserrat Classic"/>
              </a:rPr>
              <a:t>Conseiller M. Smith sur les opportunités d'investissement et les domaines à fort potentiel de croissance.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60750">
            <a:off x="-4365348" y="-3816434"/>
            <a:ext cx="10788095" cy="7904732"/>
          </a:xfrm>
          <a:custGeom>
            <a:avLst/>
            <a:gdLst/>
            <a:ahLst/>
            <a:cxnLst/>
            <a:rect l="l" t="t" r="r" b="b"/>
            <a:pathLst>
              <a:path w="10788095" h="7904732">
                <a:moveTo>
                  <a:pt x="0" y="0"/>
                </a:moveTo>
                <a:lnTo>
                  <a:pt x="10788096" y="0"/>
                </a:lnTo>
                <a:lnTo>
                  <a:pt x="10788096" y="7904732"/>
                </a:lnTo>
                <a:lnTo>
                  <a:pt x="0" y="79047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120044" y="809713"/>
            <a:ext cx="14402374" cy="1935482"/>
          </a:xfrm>
          <a:prstGeom prst="rect">
            <a:avLst/>
          </a:prstGeom>
        </p:spPr>
        <p:txBody>
          <a:bodyPr lIns="0" tIns="0" rIns="0" bIns="0" rtlCol="0" anchor="t">
            <a:spAutoFit/>
          </a:bodyPr>
          <a:lstStyle/>
          <a:p>
            <a:pPr marL="0" lvl="0" indent="0" algn="ctr">
              <a:lnSpc>
                <a:spcPts val="7769"/>
              </a:lnSpc>
              <a:spcBef>
                <a:spcPct val="0"/>
              </a:spcBef>
            </a:pPr>
            <a:r>
              <a:rPr lang="en-US" sz="5549" spc="177">
                <a:solidFill>
                  <a:srgbClr val="1A1A1A"/>
                </a:solidFill>
                <a:latin typeface="Montserrat Classic Bold"/>
              </a:rPr>
              <a:t>Chargement de Données via l'ETL (SSIS)</a:t>
            </a:r>
          </a:p>
        </p:txBody>
      </p:sp>
      <p:sp>
        <p:nvSpPr>
          <p:cNvPr id="4" name="Freeform 4"/>
          <p:cNvSpPr/>
          <p:nvPr/>
        </p:nvSpPr>
        <p:spPr>
          <a:xfrm>
            <a:off x="19576857" y="2945220"/>
            <a:ext cx="2638650" cy="2638650"/>
          </a:xfrm>
          <a:custGeom>
            <a:avLst/>
            <a:gdLst/>
            <a:ahLst/>
            <a:cxnLst/>
            <a:rect l="l" t="t" r="r" b="b"/>
            <a:pathLst>
              <a:path w="2638650" h="2638650">
                <a:moveTo>
                  <a:pt x="0" y="0"/>
                </a:moveTo>
                <a:lnTo>
                  <a:pt x="2638650" y="0"/>
                </a:lnTo>
                <a:lnTo>
                  <a:pt x="2638650" y="2638651"/>
                </a:lnTo>
                <a:lnTo>
                  <a:pt x="0" y="26386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9394653">
            <a:off x="11283322" y="6730287"/>
            <a:ext cx="10788095" cy="7904732"/>
          </a:xfrm>
          <a:custGeom>
            <a:avLst/>
            <a:gdLst/>
            <a:ahLst/>
            <a:cxnLst/>
            <a:rect l="l" t="t" r="r" b="b"/>
            <a:pathLst>
              <a:path w="10788095" h="7904732">
                <a:moveTo>
                  <a:pt x="0" y="0"/>
                </a:moveTo>
                <a:lnTo>
                  <a:pt x="10788096" y="0"/>
                </a:lnTo>
                <a:lnTo>
                  <a:pt x="10788096" y="7904732"/>
                </a:lnTo>
                <a:lnTo>
                  <a:pt x="0" y="79047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2290918" y="3945525"/>
            <a:ext cx="3522918" cy="3520492"/>
            <a:chOff x="0" y="0"/>
            <a:chExt cx="5229360" cy="5225760"/>
          </a:xfrm>
        </p:grpSpPr>
        <p:sp>
          <p:nvSpPr>
            <p:cNvPr id="7" name="Freeform 7"/>
            <p:cNvSpPr/>
            <p:nvPr/>
          </p:nvSpPr>
          <p:spPr>
            <a:xfrm>
              <a:off x="0" y="0"/>
              <a:ext cx="5229352" cy="5225669"/>
            </a:xfrm>
            <a:custGeom>
              <a:avLst/>
              <a:gdLst/>
              <a:ahLst/>
              <a:cxnLst/>
              <a:rect l="l" t="t" r="r" b="b"/>
              <a:pathLst>
                <a:path w="5229352" h="5225669">
                  <a:moveTo>
                    <a:pt x="4609338" y="3167634"/>
                  </a:moveTo>
                  <a:lnTo>
                    <a:pt x="5229352" y="3780282"/>
                  </a:lnTo>
                  <a:lnTo>
                    <a:pt x="5229352" y="0"/>
                  </a:lnTo>
                  <a:lnTo>
                    <a:pt x="1449324" y="0"/>
                  </a:lnTo>
                  <a:lnTo>
                    <a:pt x="2065655" y="616331"/>
                  </a:lnTo>
                  <a:lnTo>
                    <a:pt x="0" y="2674493"/>
                  </a:lnTo>
                  <a:lnTo>
                    <a:pt x="814324" y="3488817"/>
                  </a:lnTo>
                  <a:lnTo>
                    <a:pt x="1792986" y="3354324"/>
                  </a:lnTo>
                  <a:lnTo>
                    <a:pt x="1669669" y="4344162"/>
                  </a:lnTo>
                  <a:lnTo>
                    <a:pt x="2551176" y="5225669"/>
                  </a:lnTo>
                  <a:lnTo>
                    <a:pt x="4609338" y="3167634"/>
                  </a:lnTo>
                  <a:close/>
                </a:path>
              </a:pathLst>
            </a:custGeom>
            <a:solidFill>
              <a:srgbClr val="945ACB"/>
            </a:solidFill>
          </p:spPr>
        </p:sp>
      </p:grpSp>
      <p:grpSp>
        <p:nvGrpSpPr>
          <p:cNvPr id="8" name="Group 8"/>
          <p:cNvGrpSpPr/>
          <p:nvPr/>
        </p:nvGrpSpPr>
        <p:grpSpPr>
          <a:xfrm>
            <a:off x="10537600" y="5763913"/>
            <a:ext cx="3408057" cy="3404210"/>
            <a:chOff x="0" y="0"/>
            <a:chExt cx="5101920" cy="5096160"/>
          </a:xfrm>
        </p:grpSpPr>
        <p:sp>
          <p:nvSpPr>
            <p:cNvPr id="9" name="Freeform 9"/>
            <p:cNvSpPr/>
            <p:nvPr/>
          </p:nvSpPr>
          <p:spPr>
            <a:xfrm>
              <a:off x="0" y="0"/>
              <a:ext cx="5101971" cy="5096129"/>
            </a:xfrm>
            <a:custGeom>
              <a:avLst/>
              <a:gdLst/>
              <a:ahLst/>
              <a:cxnLst/>
              <a:rect l="l" t="t" r="r" b="b"/>
              <a:pathLst>
                <a:path w="5101971" h="5096129">
                  <a:moveTo>
                    <a:pt x="2550922" y="5096129"/>
                  </a:moveTo>
                  <a:lnTo>
                    <a:pt x="5101971" y="2544318"/>
                  </a:lnTo>
                  <a:lnTo>
                    <a:pt x="4175760" y="1625219"/>
                  </a:lnTo>
                  <a:lnTo>
                    <a:pt x="4298950" y="724789"/>
                  </a:lnTo>
                  <a:lnTo>
                    <a:pt x="3398774" y="840613"/>
                  </a:lnTo>
                  <a:lnTo>
                    <a:pt x="2550922" y="0"/>
                  </a:lnTo>
                  <a:lnTo>
                    <a:pt x="1740535" y="803275"/>
                  </a:lnTo>
                  <a:lnTo>
                    <a:pt x="1871218" y="1793367"/>
                  </a:lnTo>
                  <a:lnTo>
                    <a:pt x="885190" y="1662557"/>
                  </a:lnTo>
                  <a:lnTo>
                    <a:pt x="0" y="2544318"/>
                  </a:lnTo>
                  <a:lnTo>
                    <a:pt x="2550922" y="5096129"/>
                  </a:lnTo>
                  <a:close/>
                </a:path>
              </a:pathLst>
            </a:custGeom>
            <a:solidFill>
              <a:srgbClr val="AC66BB"/>
            </a:solidFill>
          </p:spPr>
        </p:sp>
      </p:grpSp>
      <p:grpSp>
        <p:nvGrpSpPr>
          <p:cNvPr id="10" name="Group 10"/>
          <p:cNvGrpSpPr/>
          <p:nvPr/>
        </p:nvGrpSpPr>
        <p:grpSpPr>
          <a:xfrm>
            <a:off x="8693865" y="3945525"/>
            <a:ext cx="3516021" cy="3520492"/>
            <a:chOff x="0" y="0"/>
            <a:chExt cx="5095440" cy="5101920"/>
          </a:xfrm>
        </p:grpSpPr>
        <p:sp>
          <p:nvSpPr>
            <p:cNvPr id="11" name="Freeform 11"/>
            <p:cNvSpPr/>
            <p:nvPr/>
          </p:nvSpPr>
          <p:spPr>
            <a:xfrm>
              <a:off x="0" y="0"/>
              <a:ext cx="5095367" cy="5101844"/>
            </a:xfrm>
            <a:custGeom>
              <a:avLst/>
              <a:gdLst/>
              <a:ahLst/>
              <a:cxnLst/>
              <a:rect l="l" t="t" r="r" b="b"/>
              <a:pathLst>
                <a:path w="5095367" h="5101844">
                  <a:moveTo>
                    <a:pt x="3470402" y="4175633"/>
                  </a:moveTo>
                  <a:lnTo>
                    <a:pt x="4370705" y="4298823"/>
                  </a:lnTo>
                  <a:lnTo>
                    <a:pt x="4254881" y="3398647"/>
                  </a:lnTo>
                  <a:lnTo>
                    <a:pt x="5095367" y="2550795"/>
                  </a:lnTo>
                  <a:lnTo>
                    <a:pt x="2551430" y="0"/>
                  </a:lnTo>
                  <a:lnTo>
                    <a:pt x="0" y="2550922"/>
                  </a:lnTo>
                  <a:lnTo>
                    <a:pt x="814324" y="3365119"/>
                  </a:lnTo>
                  <a:lnTo>
                    <a:pt x="1793113" y="3230626"/>
                  </a:lnTo>
                  <a:lnTo>
                    <a:pt x="1662303" y="4220337"/>
                  </a:lnTo>
                  <a:lnTo>
                    <a:pt x="2551430" y="5101844"/>
                  </a:lnTo>
                  <a:lnTo>
                    <a:pt x="3470402" y="4175633"/>
                  </a:lnTo>
                  <a:close/>
                </a:path>
              </a:pathLst>
            </a:custGeom>
            <a:solidFill>
              <a:srgbClr val="945ACB"/>
            </a:solidFill>
          </p:spPr>
        </p:sp>
      </p:grpSp>
      <p:sp>
        <p:nvSpPr>
          <p:cNvPr id="12" name="TextBox 12"/>
          <p:cNvSpPr txBox="1"/>
          <p:nvPr/>
        </p:nvSpPr>
        <p:spPr>
          <a:xfrm>
            <a:off x="11077761" y="7035433"/>
            <a:ext cx="2426314" cy="896430"/>
          </a:xfrm>
          <a:prstGeom prst="rect">
            <a:avLst/>
          </a:prstGeom>
        </p:spPr>
        <p:txBody>
          <a:bodyPr lIns="0" tIns="0" rIns="0" bIns="0" rtlCol="0" anchor="t">
            <a:spAutoFit/>
          </a:bodyPr>
          <a:lstStyle/>
          <a:p>
            <a:pPr marL="0" lvl="0" indent="0" algn="ctr">
              <a:lnSpc>
                <a:spcPts val="3615"/>
              </a:lnSpc>
              <a:spcBef>
                <a:spcPct val="0"/>
              </a:spcBef>
            </a:pPr>
            <a:r>
              <a:rPr lang="en-US" sz="2582">
                <a:solidFill>
                  <a:srgbClr val="FFFFFF"/>
                </a:solidFill>
                <a:latin typeface="Open Sauce"/>
              </a:rPr>
              <a:t>Transformation des données</a:t>
            </a:r>
          </a:p>
        </p:txBody>
      </p:sp>
      <p:sp>
        <p:nvSpPr>
          <p:cNvPr id="13" name="TextBox 13"/>
          <p:cNvSpPr txBox="1"/>
          <p:nvPr/>
        </p:nvSpPr>
        <p:spPr>
          <a:xfrm>
            <a:off x="9680301" y="4934131"/>
            <a:ext cx="1543149" cy="1299020"/>
          </a:xfrm>
          <a:prstGeom prst="rect">
            <a:avLst/>
          </a:prstGeom>
        </p:spPr>
        <p:txBody>
          <a:bodyPr lIns="0" tIns="0" rIns="0" bIns="0" rtlCol="0" anchor="t">
            <a:spAutoFit/>
          </a:bodyPr>
          <a:lstStyle/>
          <a:p>
            <a:pPr marL="0" lvl="0" indent="0" algn="ctr">
              <a:lnSpc>
                <a:spcPts val="3475"/>
              </a:lnSpc>
              <a:spcBef>
                <a:spcPct val="0"/>
              </a:spcBef>
            </a:pPr>
            <a:r>
              <a:rPr lang="en-US" sz="2482">
                <a:solidFill>
                  <a:srgbClr val="FFFFFF"/>
                </a:solidFill>
                <a:latin typeface="Open Sauce"/>
              </a:rPr>
              <a:t>Extraction des données</a:t>
            </a:r>
          </a:p>
        </p:txBody>
      </p:sp>
      <p:sp>
        <p:nvSpPr>
          <p:cNvPr id="14" name="TextBox 14"/>
          <p:cNvSpPr txBox="1"/>
          <p:nvPr/>
        </p:nvSpPr>
        <p:spPr>
          <a:xfrm>
            <a:off x="13325649" y="4853332"/>
            <a:ext cx="1974770" cy="1299020"/>
          </a:xfrm>
          <a:prstGeom prst="rect">
            <a:avLst/>
          </a:prstGeom>
        </p:spPr>
        <p:txBody>
          <a:bodyPr lIns="0" tIns="0" rIns="0" bIns="0" rtlCol="0" anchor="t">
            <a:spAutoFit/>
          </a:bodyPr>
          <a:lstStyle/>
          <a:p>
            <a:pPr marL="0" lvl="0" indent="0" algn="ctr">
              <a:lnSpc>
                <a:spcPts val="3475"/>
              </a:lnSpc>
              <a:spcBef>
                <a:spcPct val="0"/>
              </a:spcBef>
            </a:pPr>
            <a:r>
              <a:rPr lang="en-US" sz="2482">
                <a:solidFill>
                  <a:srgbClr val="FFFFFF"/>
                </a:solidFill>
                <a:latin typeface="Open Sauce"/>
              </a:rPr>
              <a:t>Chargement des données</a:t>
            </a:r>
          </a:p>
        </p:txBody>
      </p:sp>
      <p:sp>
        <p:nvSpPr>
          <p:cNvPr id="15" name="TextBox 15"/>
          <p:cNvSpPr txBox="1"/>
          <p:nvPr/>
        </p:nvSpPr>
        <p:spPr>
          <a:xfrm>
            <a:off x="1489551" y="2878545"/>
            <a:ext cx="630493" cy="620849"/>
          </a:xfrm>
          <a:prstGeom prst="rect">
            <a:avLst/>
          </a:prstGeom>
        </p:spPr>
        <p:txBody>
          <a:bodyPr lIns="0" tIns="0" rIns="0" bIns="0" rtlCol="0" anchor="t">
            <a:spAutoFit/>
          </a:bodyPr>
          <a:lstStyle/>
          <a:p>
            <a:pPr marL="0" lvl="0" indent="0" algn="ctr">
              <a:lnSpc>
                <a:spcPts val="5154"/>
              </a:lnSpc>
              <a:spcBef>
                <a:spcPct val="0"/>
              </a:spcBef>
            </a:pPr>
            <a:r>
              <a:rPr lang="en-US" sz="3682" spc="117">
                <a:solidFill>
                  <a:srgbClr val="6B367B"/>
                </a:solidFill>
                <a:latin typeface="Montserrat Classic Bold"/>
              </a:rPr>
              <a:t>01</a:t>
            </a:r>
          </a:p>
        </p:txBody>
      </p:sp>
      <p:sp>
        <p:nvSpPr>
          <p:cNvPr id="16" name="TextBox 16"/>
          <p:cNvSpPr txBox="1"/>
          <p:nvPr/>
        </p:nvSpPr>
        <p:spPr>
          <a:xfrm>
            <a:off x="2300357" y="2840445"/>
            <a:ext cx="6843643" cy="1949901"/>
          </a:xfrm>
          <a:prstGeom prst="rect">
            <a:avLst/>
          </a:prstGeom>
        </p:spPr>
        <p:txBody>
          <a:bodyPr lIns="0" tIns="0" rIns="0" bIns="0" rtlCol="0" anchor="t">
            <a:spAutoFit/>
          </a:bodyPr>
          <a:lstStyle/>
          <a:p>
            <a:pPr marL="0" lvl="0" indent="0">
              <a:lnSpc>
                <a:spcPts val="3928"/>
              </a:lnSpc>
            </a:pPr>
            <a:r>
              <a:rPr lang="en-US" sz="2380" spc="197">
                <a:solidFill>
                  <a:srgbClr val="1A1A1A"/>
                </a:solidFill>
                <a:latin typeface="Open Sauce Bold"/>
              </a:rPr>
              <a:t>Les données sont extraites de fichiers plats, puis transformées en Excel pour garantir une intégration fluide dans notre base de données SQL Server.</a:t>
            </a:r>
          </a:p>
        </p:txBody>
      </p:sp>
      <p:sp>
        <p:nvSpPr>
          <p:cNvPr id="17" name="TextBox 17"/>
          <p:cNvSpPr txBox="1"/>
          <p:nvPr/>
        </p:nvSpPr>
        <p:spPr>
          <a:xfrm>
            <a:off x="1489551" y="5431899"/>
            <a:ext cx="630493" cy="597354"/>
          </a:xfrm>
          <a:prstGeom prst="rect">
            <a:avLst/>
          </a:prstGeom>
        </p:spPr>
        <p:txBody>
          <a:bodyPr lIns="0" tIns="0" rIns="0" bIns="0" rtlCol="0" anchor="t">
            <a:spAutoFit/>
          </a:bodyPr>
          <a:lstStyle/>
          <a:p>
            <a:pPr marL="0" lvl="0" indent="0" algn="ctr">
              <a:lnSpc>
                <a:spcPts val="4875"/>
              </a:lnSpc>
              <a:spcBef>
                <a:spcPct val="0"/>
              </a:spcBef>
            </a:pPr>
            <a:r>
              <a:rPr lang="en-US" sz="3482" spc="111">
                <a:solidFill>
                  <a:srgbClr val="6B367B"/>
                </a:solidFill>
                <a:latin typeface="Montserrat Classic Bold"/>
              </a:rPr>
              <a:t>02</a:t>
            </a:r>
          </a:p>
        </p:txBody>
      </p:sp>
      <p:sp>
        <p:nvSpPr>
          <p:cNvPr id="18" name="TextBox 18"/>
          <p:cNvSpPr txBox="1"/>
          <p:nvPr/>
        </p:nvSpPr>
        <p:spPr>
          <a:xfrm>
            <a:off x="1489551" y="8336163"/>
            <a:ext cx="630493" cy="613864"/>
          </a:xfrm>
          <a:prstGeom prst="rect">
            <a:avLst/>
          </a:prstGeom>
        </p:spPr>
        <p:txBody>
          <a:bodyPr lIns="0" tIns="0" rIns="0" bIns="0" rtlCol="0" anchor="t">
            <a:spAutoFit/>
          </a:bodyPr>
          <a:lstStyle/>
          <a:p>
            <a:pPr marL="0" lvl="0" indent="0" algn="ctr">
              <a:lnSpc>
                <a:spcPts val="5014"/>
              </a:lnSpc>
              <a:spcBef>
                <a:spcPct val="0"/>
              </a:spcBef>
            </a:pPr>
            <a:r>
              <a:rPr lang="en-US" sz="3582" spc="114">
                <a:solidFill>
                  <a:srgbClr val="6B367B"/>
                </a:solidFill>
                <a:latin typeface="Montserrat Classic Bold"/>
              </a:rPr>
              <a:t>03</a:t>
            </a:r>
          </a:p>
        </p:txBody>
      </p:sp>
      <p:sp>
        <p:nvSpPr>
          <p:cNvPr id="19" name="TextBox 19"/>
          <p:cNvSpPr txBox="1"/>
          <p:nvPr/>
        </p:nvSpPr>
        <p:spPr>
          <a:xfrm>
            <a:off x="2120044" y="5057775"/>
            <a:ext cx="6393508" cy="3094806"/>
          </a:xfrm>
          <a:prstGeom prst="rect">
            <a:avLst/>
          </a:prstGeom>
        </p:spPr>
        <p:txBody>
          <a:bodyPr lIns="0" tIns="0" rIns="0" bIns="0" rtlCol="0" anchor="t">
            <a:spAutoFit/>
          </a:bodyPr>
          <a:lstStyle/>
          <a:p>
            <a:pPr marL="470878" lvl="1" indent="-235439">
              <a:lnSpc>
                <a:spcPts val="3598"/>
              </a:lnSpc>
              <a:buFont typeface="Arial"/>
              <a:buChar char="•"/>
            </a:pPr>
            <a:r>
              <a:rPr lang="en-US" sz="2181" spc="181">
                <a:solidFill>
                  <a:srgbClr val="1A1A1A"/>
                </a:solidFill>
                <a:latin typeface="Open Sauce Bold"/>
              </a:rPr>
              <a:t>Nettoyer les données en corrigeant les erreurs de formatage. </a:t>
            </a:r>
          </a:p>
          <a:p>
            <a:pPr marL="470878" lvl="1" indent="-235439">
              <a:lnSpc>
                <a:spcPts val="3598"/>
              </a:lnSpc>
              <a:buFont typeface="Arial"/>
              <a:buChar char="•"/>
            </a:pPr>
            <a:r>
              <a:rPr lang="en-US" sz="2181" spc="181">
                <a:solidFill>
                  <a:srgbClr val="1A1A1A"/>
                </a:solidFill>
                <a:latin typeface="Open Sauce Bold"/>
              </a:rPr>
              <a:t>Normaliser les noms de colonnes et éliminer les chiffres de ventes négatifs ou nulls.... </a:t>
            </a:r>
          </a:p>
          <a:p>
            <a:pPr marL="470878" lvl="1" indent="-235439">
              <a:lnSpc>
                <a:spcPts val="3598"/>
              </a:lnSpc>
              <a:buFont typeface="Arial"/>
              <a:buChar char="•"/>
            </a:pPr>
            <a:r>
              <a:rPr lang="en-US" sz="2181" spc="181">
                <a:solidFill>
                  <a:srgbClr val="1A1A1A"/>
                </a:solidFill>
                <a:latin typeface="Open Sauce Bold"/>
              </a:rPr>
              <a:t>Convertir la durée du film en minutes.</a:t>
            </a:r>
          </a:p>
        </p:txBody>
      </p:sp>
      <p:sp>
        <p:nvSpPr>
          <p:cNvPr id="20" name="TextBox 20"/>
          <p:cNvSpPr txBox="1"/>
          <p:nvPr/>
        </p:nvSpPr>
        <p:spPr>
          <a:xfrm>
            <a:off x="2525424" y="8400231"/>
            <a:ext cx="6393508" cy="1454601"/>
          </a:xfrm>
          <a:prstGeom prst="rect">
            <a:avLst/>
          </a:prstGeom>
        </p:spPr>
        <p:txBody>
          <a:bodyPr lIns="0" tIns="0" rIns="0" bIns="0" rtlCol="0" anchor="t">
            <a:spAutoFit/>
          </a:bodyPr>
          <a:lstStyle/>
          <a:p>
            <a:pPr marL="0" lvl="0" indent="0">
              <a:lnSpc>
                <a:spcPts val="3928"/>
              </a:lnSpc>
            </a:pPr>
            <a:r>
              <a:rPr lang="en-US" sz="2380" spc="197">
                <a:solidFill>
                  <a:srgbClr val="1A1A1A"/>
                </a:solidFill>
                <a:latin typeface="Open Sauce Bold"/>
              </a:rPr>
              <a:t>Les données transformées sont chargées dans l'entrepôt de données pour l'analyse ultérieure.</a:t>
            </a:r>
          </a:p>
        </p:txBody>
      </p:sp>
      <p:sp>
        <p:nvSpPr>
          <p:cNvPr id="21" name="TextBox 21"/>
          <p:cNvSpPr txBox="1"/>
          <p:nvPr/>
        </p:nvSpPr>
        <p:spPr>
          <a:xfrm>
            <a:off x="10136629" y="4314439"/>
            <a:ext cx="630493" cy="597354"/>
          </a:xfrm>
          <a:prstGeom prst="rect">
            <a:avLst/>
          </a:prstGeom>
        </p:spPr>
        <p:txBody>
          <a:bodyPr lIns="0" tIns="0" rIns="0" bIns="0" rtlCol="0" anchor="t">
            <a:spAutoFit/>
          </a:bodyPr>
          <a:lstStyle/>
          <a:p>
            <a:pPr marL="0" lvl="0" indent="0" algn="ctr">
              <a:lnSpc>
                <a:spcPts val="4875"/>
              </a:lnSpc>
              <a:spcBef>
                <a:spcPct val="0"/>
              </a:spcBef>
            </a:pPr>
            <a:r>
              <a:rPr lang="en-US" sz="3482" spc="111">
                <a:solidFill>
                  <a:srgbClr val="FFFBFB"/>
                </a:solidFill>
                <a:latin typeface="Montserrat Classic Bold"/>
              </a:rPr>
              <a:t>01</a:t>
            </a:r>
          </a:p>
        </p:txBody>
      </p:sp>
      <p:sp>
        <p:nvSpPr>
          <p:cNvPr id="22" name="TextBox 22"/>
          <p:cNvSpPr txBox="1"/>
          <p:nvPr/>
        </p:nvSpPr>
        <p:spPr>
          <a:xfrm>
            <a:off x="11894639" y="6166476"/>
            <a:ext cx="630493" cy="597354"/>
          </a:xfrm>
          <a:prstGeom prst="rect">
            <a:avLst/>
          </a:prstGeom>
        </p:spPr>
        <p:txBody>
          <a:bodyPr lIns="0" tIns="0" rIns="0" bIns="0" rtlCol="0" anchor="t">
            <a:spAutoFit/>
          </a:bodyPr>
          <a:lstStyle/>
          <a:p>
            <a:pPr marL="0" lvl="0" indent="0" algn="ctr">
              <a:lnSpc>
                <a:spcPts val="4875"/>
              </a:lnSpc>
              <a:spcBef>
                <a:spcPct val="0"/>
              </a:spcBef>
            </a:pPr>
            <a:r>
              <a:rPr lang="en-US" sz="3482" spc="111">
                <a:solidFill>
                  <a:srgbClr val="FFFBFB"/>
                </a:solidFill>
                <a:latin typeface="Montserrat Classic Bold"/>
              </a:rPr>
              <a:t>02</a:t>
            </a:r>
          </a:p>
        </p:txBody>
      </p:sp>
      <p:sp>
        <p:nvSpPr>
          <p:cNvPr id="23" name="TextBox 23"/>
          <p:cNvSpPr txBox="1"/>
          <p:nvPr/>
        </p:nvSpPr>
        <p:spPr>
          <a:xfrm>
            <a:off x="14052377" y="4188346"/>
            <a:ext cx="630493" cy="613864"/>
          </a:xfrm>
          <a:prstGeom prst="rect">
            <a:avLst/>
          </a:prstGeom>
        </p:spPr>
        <p:txBody>
          <a:bodyPr lIns="0" tIns="0" rIns="0" bIns="0" rtlCol="0" anchor="t">
            <a:spAutoFit/>
          </a:bodyPr>
          <a:lstStyle/>
          <a:p>
            <a:pPr marL="0" lvl="0" indent="0" algn="ctr">
              <a:lnSpc>
                <a:spcPts val="5014"/>
              </a:lnSpc>
              <a:spcBef>
                <a:spcPct val="0"/>
              </a:spcBef>
            </a:pPr>
            <a:r>
              <a:rPr lang="en-US" sz="3582" spc="114">
                <a:solidFill>
                  <a:srgbClr val="FFFBFB"/>
                </a:solidFill>
                <a:latin typeface="Montserrat Classic Bold"/>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rot="5867434">
            <a:off x="-6952736" y="-4825500"/>
            <a:ext cx="18076661" cy="13245263"/>
          </a:xfrm>
          <a:custGeom>
            <a:avLst/>
            <a:gdLst/>
            <a:ahLst/>
            <a:cxnLst/>
            <a:rect l="l" t="t" r="r" b="b"/>
            <a:pathLst>
              <a:path w="18076661" h="13245263">
                <a:moveTo>
                  <a:pt x="0" y="0"/>
                </a:moveTo>
                <a:lnTo>
                  <a:pt x="18076661" y="0"/>
                </a:lnTo>
                <a:lnTo>
                  <a:pt x="18076661" y="13245263"/>
                </a:lnTo>
                <a:lnTo>
                  <a:pt x="0" y="132452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9394653">
            <a:off x="8220969" y="4235724"/>
            <a:ext cx="18076661" cy="13245263"/>
          </a:xfrm>
          <a:custGeom>
            <a:avLst/>
            <a:gdLst/>
            <a:ahLst/>
            <a:cxnLst/>
            <a:rect l="l" t="t" r="r" b="b"/>
            <a:pathLst>
              <a:path w="18076661" h="13245263">
                <a:moveTo>
                  <a:pt x="0" y="0"/>
                </a:moveTo>
                <a:lnTo>
                  <a:pt x="18076662" y="0"/>
                </a:lnTo>
                <a:lnTo>
                  <a:pt x="18076662" y="13245263"/>
                </a:lnTo>
                <a:lnTo>
                  <a:pt x="0" y="132452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4205519" y="2890442"/>
            <a:ext cx="9786817" cy="4863527"/>
            <a:chOff x="0" y="0"/>
            <a:chExt cx="2577598" cy="1280929"/>
          </a:xfrm>
        </p:grpSpPr>
        <p:sp>
          <p:nvSpPr>
            <p:cNvPr id="6" name="Freeform 6"/>
            <p:cNvSpPr/>
            <p:nvPr/>
          </p:nvSpPr>
          <p:spPr>
            <a:xfrm>
              <a:off x="0" y="0"/>
              <a:ext cx="2577598" cy="1280929"/>
            </a:xfrm>
            <a:custGeom>
              <a:avLst/>
              <a:gdLst/>
              <a:ahLst/>
              <a:cxnLst/>
              <a:rect l="l" t="t" r="r" b="b"/>
              <a:pathLst>
                <a:path w="2577598" h="1280929">
                  <a:moveTo>
                    <a:pt x="0" y="0"/>
                  </a:moveTo>
                  <a:lnTo>
                    <a:pt x="2577598" y="0"/>
                  </a:lnTo>
                  <a:lnTo>
                    <a:pt x="2577598" y="1280929"/>
                  </a:lnTo>
                  <a:lnTo>
                    <a:pt x="0" y="1280929"/>
                  </a:lnTo>
                  <a:close/>
                </a:path>
              </a:pathLst>
            </a:custGeom>
            <a:solidFill>
              <a:srgbClr val="6B367B"/>
            </a:solidFill>
            <a:ln w="38100" cap="sq">
              <a:solidFill>
                <a:srgbClr val="FFFBFB"/>
              </a:solidFill>
              <a:prstDash val="solid"/>
              <a:miter/>
            </a:ln>
          </p:spPr>
        </p:sp>
        <p:sp>
          <p:nvSpPr>
            <p:cNvPr id="7" name="TextBox 7"/>
            <p:cNvSpPr txBox="1"/>
            <p:nvPr/>
          </p:nvSpPr>
          <p:spPr>
            <a:xfrm>
              <a:off x="0" y="-28575"/>
              <a:ext cx="2577598" cy="1309504"/>
            </a:xfrm>
            <a:prstGeom prst="rect">
              <a:avLst/>
            </a:prstGeom>
          </p:spPr>
          <p:txBody>
            <a:bodyPr lIns="50800" tIns="50800" rIns="50800" bIns="50800" rtlCol="0" anchor="ctr"/>
            <a:lstStyle/>
            <a:p>
              <a:pPr algn="ctr">
                <a:lnSpc>
                  <a:spcPts val="3050"/>
                </a:lnSpc>
              </a:pPr>
              <a:endParaRPr/>
            </a:p>
          </p:txBody>
        </p:sp>
      </p:grpSp>
      <p:sp>
        <p:nvSpPr>
          <p:cNvPr id="8" name="TextBox 8"/>
          <p:cNvSpPr txBox="1"/>
          <p:nvPr/>
        </p:nvSpPr>
        <p:spPr>
          <a:xfrm>
            <a:off x="4655126" y="3014391"/>
            <a:ext cx="8977747" cy="4115343"/>
          </a:xfrm>
          <a:prstGeom prst="rect">
            <a:avLst/>
          </a:prstGeom>
        </p:spPr>
        <p:txBody>
          <a:bodyPr lIns="0" tIns="0" rIns="0" bIns="0" rtlCol="0" anchor="t">
            <a:spAutoFit/>
          </a:bodyPr>
          <a:lstStyle/>
          <a:p>
            <a:pPr marL="0" lvl="0" indent="0" algn="ctr">
              <a:lnSpc>
                <a:spcPts val="10995"/>
              </a:lnSpc>
              <a:spcBef>
                <a:spcPct val="0"/>
              </a:spcBef>
            </a:pPr>
            <a:r>
              <a:rPr lang="en-US" sz="7853" spc="251">
                <a:solidFill>
                  <a:srgbClr val="FFFFFF"/>
                </a:solidFill>
                <a:latin typeface="Montserrat Classic Bold"/>
              </a:rPr>
              <a:t>ANALYSE DE DONNÉES DE JEUX VIDEOS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rot="5867434">
            <a:off x="-6952736" y="-4825500"/>
            <a:ext cx="18076661" cy="13245263"/>
          </a:xfrm>
          <a:custGeom>
            <a:avLst/>
            <a:gdLst/>
            <a:ahLst/>
            <a:cxnLst/>
            <a:rect l="l" t="t" r="r" b="b"/>
            <a:pathLst>
              <a:path w="18076661" h="13245263">
                <a:moveTo>
                  <a:pt x="0" y="0"/>
                </a:moveTo>
                <a:lnTo>
                  <a:pt x="18076661" y="0"/>
                </a:lnTo>
                <a:lnTo>
                  <a:pt x="18076661" y="13245263"/>
                </a:lnTo>
                <a:lnTo>
                  <a:pt x="0" y="132452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9394653">
            <a:off x="8220969" y="4235724"/>
            <a:ext cx="18076661" cy="13245263"/>
          </a:xfrm>
          <a:custGeom>
            <a:avLst/>
            <a:gdLst/>
            <a:ahLst/>
            <a:cxnLst/>
            <a:rect l="l" t="t" r="r" b="b"/>
            <a:pathLst>
              <a:path w="18076661" h="13245263">
                <a:moveTo>
                  <a:pt x="0" y="0"/>
                </a:moveTo>
                <a:lnTo>
                  <a:pt x="18076662" y="0"/>
                </a:lnTo>
                <a:lnTo>
                  <a:pt x="18076662" y="13245263"/>
                </a:lnTo>
                <a:lnTo>
                  <a:pt x="0" y="132452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539998" y="2991920"/>
            <a:ext cx="17068019" cy="6809692"/>
          </a:xfrm>
          <a:custGeom>
            <a:avLst/>
            <a:gdLst/>
            <a:ahLst/>
            <a:cxnLst/>
            <a:rect l="l" t="t" r="r" b="b"/>
            <a:pathLst>
              <a:path w="17068019" h="6809692">
                <a:moveTo>
                  <a:pt x="0" y="0"/>
                </a:moveTo>
                <a:lnTo>
                  <a:pt x="17068018" y="0"/>
                </a:lnTo>
                <a:lnTo>
                  <a:pt x="17068018" y="6809692"/>
                </a:lnTo>
                <a:lnTo>
                  <a:pt x="0" y="6809692"/>
                </a:lnTo>
                <a:lnTo>
                  <a:pt x="0" y="0"/>
                </a:lnTo>
                <a:close/>
              </a:path>
            </a:pathLst>
          </a:custGeom>
          <a:blipFill>
            <a:blip r:embed="rId7"/>
            <a:stretch>
              <a:fillRect t="-2985" b="-2985"/>
            </a:stretch>
          </a:blipFill>
        </p:spPr>
      </p:sp>
      <p:sp>
        <p:nvSpPr>
          <p:cNvPr id="6" name="TextBox 6"/>
          <p:cNvSpPr txBox="1"/>
          <p:nvPr/>
        </p:nvSpPr>
        <p:spPr>
          <a:xfrm>
            <a:off x="0" y="-161925"/>
            <a:ext cx="17259300" cy="3018498"/>
          </a:xfrm>
          <a:prstGeom prst="rect">
            <a:avLst/>
          </a:prstGeom>
        </p:spPr>
        <p:txBody>
          <a:bodyPr lIns="0" tIns="0" rIns="0" bIns="0" rtlCol="0" anchor="t">
            <a:spAutoFit/>
          </a:bodyPr>
          <a:lstStyle/>
          <a:p>
            <a:pPr algn="ctr">
              <a:lnSpc>
                <a:spcPts val="12120"/>
              </a:lnSpc>
              <a:spcBef>
                <a:spcPct val="0"/>
              </a:spcBef>
            </a:pPr>
            <a:r>
              <a:rPr lang="en-US" sz="8782" spc="158">
                <a:solidFill>
                  <a:srgbClr val="FDFBFB"/>
                </a:solidFill>
                <a:latin typeface="Open Sauce Bold"/>
              </a:rPr>
              <a:t>modèle en étoile pour les données de jeux video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5038140" y="8249125"/>
            <a:ext cx="4790663" cy="2404042"/>
          </a:xfrm>
          <a:custGeom>
            <a:avLst/>
            <a:gdLst/>
            <a:ahLst/>
            <a:cxnLst/>
            <a:rect l="l" t="t" r="r" b="b"/>
            <a:pathLst>
              <a:path w="4790663" h="2404042">
                <a:moveTo>
                  <a:pt x="0" y="0"/>
                </a:moveTo>
                <a:lnTo>
                  <a:pt x="4790663" y="0"/>
                </a:lnTo>
                <a:lnTo>
                  <a:pt x="4790663" y="2404042"/>
                </a:lnTo>
                <a:lnTo>
                  <a:pt x="0" y="2404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507477" y="5474750"/>
            <a:ext cx="2581529" cy="2581529"/>
          </a:xfrm>
          <a:custGeom>
            <a:avLst/>
            <a:gdLst/>
            <a:ahLst/>
            <a:cxnLst/>
            <a:rect l="l" t="t" r="r" b="b"/>
            <a:pathLst>
              <a:path w="2581529" h="2581529">
                <a:moveTo>
                  <a:pt x="0" y="0"/>
                </a:moveTo>
                <a:lnTo>
                  <a:pt x="2581528" y="0"/>
                </a:lnTo>
                <a:lnTo>
                  <a:pt x="2581528" y="2581529"/>
                </a:lnTo>
                <a:lnTo>
                  <a:pt x="0" y="258152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rot="8433770">
            <a:off x="-1335351" y="-1038561"/>
            <a:ext cx="4790663" cy="2404042"/>
          </a:xfrm>
          <a:custGeom>
            <a:avLst/>
            <a:gdLst/>
            <a:ahLst/>
            <a:cxnLst/>
            <a:rect l="l" t="t" r="r" b="b"/>
            <a:pathLst>
              <a:path w="4790663" h="2404042">
                <a:moveTo>
                  <a:pt x="0" y="0"/>
                </a:moveTo>
                <a:lnTo>
                  <a:pt x="4790663" y="0"/>
                </a:lnTo>
                <a:lnTo>
                  <a:pt x="4790663" y="2404042"/>
                </a:lnTo>
                <a:lnTo>
                  <a:pt x="0" y="2404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957763" y="558712"/>
            <a:ext cx="16475709" cy="9205625"/>
          </a:xfrm>
          <a:custGeom>
            <a:avLst/>
            <a:gdLst/>
            <a:ahLst/>
            <a:cxnLst/>
            <a:rect l="l" t="t" r="r" b="b"/>
            <a:pathLst>
              <a:path w="16475709" h="9205625">
                <a:moveTo>
                  <a:pt x="0" y="0"/>
                </a:moveTo>
                <a:lnTo>
                  <a:pt x="16475709" y="0"/>
                </a:lnTo>
                <a:lnTo>
                  <a:pt x="16475709" y="9205626"/>
                </a:lnTo>
                <a:lnTo>
                  <a:pt x="0" y="9205626"/>
                </a:lnTo>
                <a:lnTo>
                  <a:pt x="0" y="0"/>
                </a:lnTo>
                <a:close/>
              </a:path>
            </a:pathLst>
          </a:custGeom>
          <a:blipFill>
            <a:blip r:embed="rId7"/>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162397">
            <a:off x="-661985" y="8913548"/>
            <a:ext cx="2746903" cy="2746903"/>
          </a:xfrm>
          <a:custGeom>
            <a:avLst/>
            <a:gdLst/>
            <a:ahLst/>
            <a:cxnLst/>
            <a:rect l="l" t="t" r="r" b="b"/>
            <a:pathLst>
              <a:path w="2746903" h="2746903">
                <a:moveTo>
                  <a:pt x="0" y="0"/>
                </a:moveTo>
                <a:lnTo>
                  <a:pt x="2746903" y="0"/>
                </a:lnTo>
                <a:lnTo>
                  <a:pt x="2746903" y="2746904"/>
                </a:lnTo>
                <a:lnTo>
                  <a:pt x="0" y="27469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790567" y="0"/>
            <a:ext cx="6497433" cy="10287000"/>
          </a:xfrm>
          <a:custGeom>
            <a:avLst/>
            <a:gdLst/>
            <a:ahLst/>
            <a:cxnLst/>
            <a:rect l="l" t="t" r="r" b="b"/>
            <a:pathLst>
              <a:path w="6497433" h="10287000">
                <a:moveTo>
                  <a:pt x="0" y="0"/>
                </a:moveTo>
                <a:lnTo>
                  <a:pt x="6497433" y="0"/>
                </a:lnTo>
                <a:lnTo>
                  <a:pt x="6497433" y="10287000"/>
                </a:lnTo>
                <a:lnTo>
                  <a:pt x="0" y="10287000"/>
                </a:lnTo>
                <a:lnTo>
                  <a:pt x="0" y="0"/>
                </a:lnTo>
                <a:close/>
              </a:path>
            </a:pathLst>
          </a:custGeom>
          <a:blipFill>
            <a:blip r:embed="rId4"/>
            <a:stretch>
              <a:fillRect l="-94262"/>
            </a:stretch>
          </a:blipFill>
        </p:spPr>
      </p:sp>
      <p:sp>
        <p:nvSpPr>
          <p:cNvPr id="4" name="Freeform 4"/>
          <p:cNvSpPr/>
          <p:nvPr/>
        </p:nvSpPr>
        <p:spPr>
          <a:xfrm rot="-138804">
            <a:off x="-2093417" y="-2131724"/>
            <a:ext cx="4846369" cy="4846369"/>
          </a:xfrm>
          <a:custGeom>
            <a:avLst/>
            <a:gdLst/>
            <a:ahLst/>
            <a:cxnLst/>
            <a:rect l="l" t="t" r="r" b="b"/>
            <a:pathLst>
              <a:path w="4846369" h="4846369">
                <a:moveTo>
                  <a:pt x="0" y="0"/>
                </a:moveTo>
                <a:lnTo>
                  <a:pt x="4846369" y="0"/>
                </a:lnTo>
                <a:lnTo>
                  <a:pt x="4846369" y="4846369"/>
                </a:lnTo>
                <a:lnTo>
                  <a:pt x="0" y="48463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2283564" y="181963"/>
            <a:ext cx="11237736" cy="3217475"/>
          </a:xfrm>
          <a:prstGeom prst="rect">
            <a:avLst/>
          </a:prstGeom>
        </p:spPr>
        <p:txBody>
          <a:bodyPr lIns="0" tIns="0" rIns="0" bIns="0" rtlCol="0" anchor="t">
            <a:spAutoFit/>
          </a:bodyPr>
          <a:lstStyle/>
          <a:p>
            <a:pPr algn="ctr">
              <a:lnSpc>
                <a:spcPts val="6408"/>
              </a:lnSpc>
            </a:pPr>
            <a:r>
              <a:rPr lang="en-US" sz="4577" spc="146">
                <a:solidFill>
                  <a:srgbClr val="1A1A1A"/>
                </a:solidFill>
                <a:latin typeface="Montserrat Classic"/>
              </a:rPr>
              <a:t>ANALYSE DE DONNÉES : </a:t>
            </a:r>
          </a:p>
          <a:p>
            <a:pPr algn="ctr">
              <a:lnSpc>
                <a:spcPts val="6408"/>
              </a:lnSpc>
            </a:pPr>
            <a:r>
              <a:rPr lang="en-US" sz="4577" spc="146">
                <a:solidFill>
                  <a:srgbClr val="1A1A1A"/>
                </a:solidFill>
                <a:latin typeface="Montserrat Classic"/>
              </a:rPr>
              <a:t>FILMS</a:t>
            </a:r>
          </a:p>
          <a:p>
            <a:pPr algn="ctr">
              <a:lnSpc>
                <a:spcPts val="6408"/>
              </a:lnSpc>
            </a:pPr>
            <a:endParaRPr lang="en-US" sz="4577" spc="146">
              <a:solidFill>
                <a:srgbClr val="1A1A1A"/>
              </a:solidFill>
              <a:latin typeface="Montserrat Classic"/>
            </a:endParaRPr>
          </a:p>
          <a:p>
            <a:pPr algn="just">
              <a:lnSpc>
                <a:spcPts val="6408"/>
              </a:lnSpc>
              <a:spcBef>
                <a:spcPct val="0"/>
              </a:spcBef>
            </a:pPr>
            <a:endParaRPr lang="en-US" sz="4577" spc="146">
              <a:solidFill>
                <a:srgbClr val="1A1A1A"/>
              </a:solidFill>
              <a:latin typeface="Montserrat Classic"/>
            </a:endParaRPr>
          </a:p>
        </p:txBody>
      </p:sp>
      <p:sp>
        <p:nvSpPr>
          <p:cNvPr id="6" name="TextBox 6"/>
          <p:cNvSpPr txBox="1"/>
          <p:nvPr/>
        </p:nvSpPr>
        <p:spPr>
          <a:xfrm>
            <a:off x="1553016" y="1934682"/>
            <a:ext cx="10005246" cy="8648565"/>
          </a:xfrm>
          <a:prstGeom prst="rect">
            <a:avLst/>
          </a:prstGeom>
        </p:spPr>
        <p:txBody>
          <a:bodyPr lIns="0" tIns="0" rIns="0" bIns="0" rtlCol="0" anchor="t">
            <a:spAutoFit/>
          </a:bodyPr>
          <a:lstStyle/>
          <a:p>
            <a:pPr marL="498818" lvl="1" indent="-249409" algn="ctr">
              <a:lnSpc>
                <a:spcPts val="3673"/>
              </a:lnSpc>
              <a:buFont typeface="Arial"/>
              <a:buChar char="•"/>
            </a:pPr>
            <a:r>
              <a:rPr lang="en-US" sz="2310" spc="41">
                <a:solidFill>
                  <a:srgbClr val="1A1A1A"/>
                </a:solidFill>
                <a:latin typeface="Open Sauce"/>
              </a:rPr>
              <a:t>La croissance des ventes mondiales de films a été constante de 1991 à 2019, atteignant un chiffre d'affaires total de 301,98 milliards de dollars. </a:t>
            </a:r>
          </a:p>
          <a:p>
            <a:pPr marL="498818" lvl="1" indent="-249409" algn="ctr">
              <a:lnSpc>
                <a:spcPts val="3673"/>
              </a:lnSpc>
              <a:buFont typeface="Arial"/>
              <a:buChar char="•"/>
            </a:pPr>
            <a:r>
              <a:rPr lang="en-US" sz="2310" spc="41">
                <a:solidFill>
                  <a:srgbClr val="1A1A1A"/>
                </a:solidFill>
                <a:latin typeface="Open Sauce"/>
              </a:rPr>
              <a:t>Parmi les genres les plus populaires, on retrouve :</a:t>
            </a:r>
          </a:p>
          <a:p>
            <a:pPr algn="ctr">
              <a:lnSpc>
                <a:spcPts val="3673"/>
              </a:lnSpc>
            </a:pPr>
            <a:r>
              <a:rPr lang="en-US" sz="2310" spc="41">
                <a:solidFill>
                  <a:srgbClr val="1A1A1A"/>
                </a:solidFill>
                <a:latin typeface="Open Sauce"/>
              </a:rPr>
              <a:t>            </a:t>
            </a:r>
            <a:r>
              <a:rPr lang="en-US" sz="2310" spc="41">
                <a:solidFill>
                  <a:srgbClr val="1A1A1A"/>
                </a:solidFill>
                <a:latin typeface="Open Sauce Bold"/>
              </a:rPr>
              <a:t>  </a:t>
            </a:r>
            <a:r>
              <a:rPr lang="en-US" sz="2310" u="sng" spc="41">
                <a:solidFill>
                  <a:srgbClr val="1A1A1A"/>
                </a:solidFill>
                <a:latin typeface="Open Sauce Bold"/>
              </a:rPr>
              <a:t>Aventure</a:t>
            </a:r>
            <a:r>
              <a:rPr lang="en-US" sz="2310" spc="41">
                <a:solidFill>
                  <a:srgbClr val="1A1A1A"/>
                </a:solidFill>
                <a:latin typeface="Open Sauce Bold"/>
              </a:rPr>
              <a:t> :</a:t>
            </a:r>
            <a:r>
              <a:rPr lang="en-US" sz="2310" spc="41">
                <a:solidFill>
                  <a:srgbClr val="1A1A1A"/>
                </a:solidFill>
                <a:latin typeface="Open Sauce"/>
              </a:rPr>
              <a:t> Avec plus de 150 milliards de dollars de ventes, les films d'aventure sont particulièrement prisés par les spectateurs.</a:t>
            </a:r>
          </a:p>
          <a:p>
            <a:pPr algn="ctr">
              <a:lnSpc>
                <a:spcPts val="3673"/>
              </a:lnSpc>
            </a:pPr>
            <a:r>
              <a:rPr lang="en-US" sz="2310" spc="41">
                <a:solidFill>
                  <a:srgbClr val="1A1A1A"/>
                </a:solidFill>
                <a:latin typeface="Open Sauce"/>
              </a:rPr>
              <a:t>     </a:t>
            </a:r>
            <a:r>
              <a:rPr lang="en-US" sz="2310" u="sng" spc="41">
                <a:solidFill>
                  <a:srgbClr val="1A1A1A"/>
                </a:solidFill>
                <a:latin typeface="Open Sauce Bold"/>
              </a:rPr>
              <a:t>Action</a:t>
            </a:r>
            <a:r>
              <a:rPr lang="en-US" sz="2310" spc="41">
                <a:solidFill>
                  <a:srgbClr val="1A1A1A"/>
                </a:solidFill>
                <a:latin typeface="Open Sauce Bold"/>
              </a:rPr>
              <a:t> </a:t>
            </a:r>
            <a:r>
              <a:rPr lang="en-US" sz="2310" spc="41">
                <a:solidFill>
                  <a:srgbClr val="1A1A1A"/>
                </a:solidFill>
                <a:latin typeface="Open Sauce"/>
              </a:rPr>
              <a:t>: Les films d'action ont également une demande soutenue, offrant des sensations fortes et un divertissement constant.</a:t>
            </a:r>
          </a:p>
          <a:p>
            <a:pPr algn="ctr">
              <a:lnSpc>
                <a:spcPts val="3673"/>
              </a:lnSpc>
            </a:pPr>
            <a:r>
              <a:rPr lang="en-US" sz="2310" spc="41">
                <a:solidFill>
                  <a:srgbClr val="1A1A1A"/>
                </a:solidFill>
                <a:latin typeface="Open Sauce"/>
              </a:rPr>
              <a:t>          </a:t>
            </a:r>
            <a:r>
              <a:rPr lang="en-US" sz="2310" u="sng" spc="41">
                <a:solidFill>
                  <a:srgbClr val="1A1A1A"/>
                </a:solidFill>
                <a:latin typeface="Open Sauce Bold"/>
              </a:rPr>
              <a:t>Comédie</a:t>
            </a:r>
            <a:r>
              <a:rPr lang="en-US" sz="2310" spc="41">
                <a:solidFill>
                  <a:srgbClr val="1A1A1A"/>
                </a:solidFill>
                <a:latin typeface="Open Sauce"/>
              </a:rPr>
              <a:t> : Ce genre reste un favori du public, avec plus de 100 milliards de dollars de ventes, attirant un large auditoire</a:t>
            </a:r>
          </a:p>
          <a:p>
            <a:pPr algn="ctr">
              <a:lnSpc>
                <a:spcPts val="3673"/>
              </a:lnSpc>
            </a:pPr>
            <a:endParaRPr lang="en-US" sz="2310" spc="41">
              <a:solidFill>
                <a:srgbClr val="1A1A1A"/>
              </a:solidFill>
              <a:latin typeface="Open Sauce"/>
            </a:endParaRPr>
          </a:p>
          <a:p>
            <a:pPr algn="ctr">
              <a:lnSpc>
                <a:spcPts val="3673"/>
              </a:lnSpc>
            </a:pPr>
            <a:endParaRPr lang="en-US" sz="2310" spc="41">
              <a:solidFill>
                <a:srgbClr val="1A1A1A"/>
              </a:solidFill>
              <a:latin typeface="Open Sauce"/>
            </a:endParaRPr>
          </a:p>
          <a:p>
            <a:pPr marL="498818" lvl="1" indent="-249409" algn="ctr">
              <a:lnSpc>
                <a:spcPts val="3673"/>
              </a:lnSpc>
              <a:buFont typeface="Arial"/>
              <a:buChar char="•"/>
            </a:pPr>
            <a:r>
              <a:rPr lang="en-US" sz="2310" spc="41">
                <a:solidFill>
                  <a:srgbClr val="1A1A1A"/>
                </a:solidFill>
                <a:latin typeface="Open Sauce"/>
              </a:rPr>
              <a:t>En ce qui concerne les distributeurs, les meilleurs sont :</a:t>
            </a:r>
          </a:p>
          <a:p>
            <a:pPr algn="ctr">
              <a:lnSpc>
                <a:spcPts val="3673"/>
              </a:lnSpc>
            </a:pPr>
            <a:r>
              <a:rPr lang="en-US" sz="2310" spc="41">
                <a:solidFill>
                  <a:srgbClr val="1A1A1A"/>
                </a:solidFill>
                <a:latin typeface="Open Sauce Bold"/>
              </a:rPr>
              <a:t>1.Walt Disney Studios Motion Pictures</a:t>
            </a:r>
          </a:p>
          <a:p>
            <a:pPr algn="ctr">
              <a:lnSpc>
                <a:spcPts val="3673"/>
              </a:lnSpc>
            </a:pPr>
            <a:r>
              <a:rPr lang="en-US" sz="2310" spc="41">
                <a:solidFill>
                  <a:srgbClr val="1A1A1A"/>
                </a:solidFill>
                <a:latin typeface="Open Sauce Bold"/>
              </a:rPr>
              <a:t>2.Twentieth Century Fox</a:t>
            </a:r>
          </a:p>
          <a:p>
            <a:pPr algn="ctr">
              <a:lnSpc>
                <a:spcPts val="3673"/>
              </a:lnSpc>
            </a:pPr>
            <a:r>
              <a:rPr lang="en-US" sz="2310" spc="41">
                <a:solidFill>
                  <a:srgbClr val="1A1A1A"/>
                </a:solidFill>
                <a:latin typeface="Open Sauce Bold"/>
              </a:rPr>
              <a:t>3.Warner Bros</a:t>
            </a:r>
          </a:p>
          <a:p>
            <a:pPr algn="ctr">
              <a:lnSpc>
                <a:spcPts val="3673"/>
              </a:lnSpc>
            </a:pPr>
            <a:endParaRPr lang="en-US" sz="2310" spc="41">
              <a:solidFill>
                <a:srgbClr val="1A1A1A"/>
              </a:solidFill>
              <a:latin typeface="Open Sauce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rot="5867434">
            <a:off x="-6952736" y="-4825500"/>
            <a:ext cx="18076661" cy="13245263"/>
          </a:xfrm>
          <a:custGeom>
            <a:avLst/>
            <a:gdLst/>
            <a:ahLst/>
            <a:cxnLst/>
            <a:rect l="l" t="t" r="r" b="b"/>
            <a:pathLst>
              <a:path w="18076661" h="13245263">
                <a:moveTo>
                  <a:pt x="0" y="0"/>
                </a:moveTo>
                <a:lnTo>
                  <a:pt x="18076661" y="0"/>
                </a:lnTo>
                <a:lnTo>
                  <a:pt x="18076661" y="13245263"/>
                </a:lnTo>
                <a:lnTo>
                  <a:pt x="0" y="132452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9394653">
            <a:off x="8220969" y="4235724"/>
            <a:ext cx="18076661" cy="13245263"/>
          </a:xfrm>
          <a:custGeom>
            <a:avLst/>
            <a:gdLst/>
            <a:ahLst/>
            <a:cxnLst/>
            <a:rect l="l" t="t" r="r" b="b"/>
            <a:pathLst>
              <a:path w="18076661" h="13245263">
                <a:moveTo>
                  <a:pt x="0" y="0"/>
                </a:moveTo>
                <a:lnTo>
                  <a:pt x="18076662" y="0"/>
                </a:lnTo>
                <a:lnTo>
                  <a:pt x="18076662" y="13245263"/>
                </a:lnTo>
                <a:lnTo>
                  <a:pt x="0" y="132452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4205519" y="2890442"/>
            <a:ext cx="9786817" cy="4863527"/>
            <a:chOff x="0" y="0"/>
            <a:chExt cx="2577598" cy="1280929"/>
          </a:xfrm>
        </p:grpSpPr>
        <p:sp>
          <p:nvSpPr>
            <p:cNvPr id="6" name="Freeform 6"/>
            <p:cNvSpPr/>
            <p:nvPr/>
          </p:nvSpPr>
          <p:spPr>
            <a:xfrm>
              <a:off x="0" y="0"/>
              <a:ext cx="2577598" cy="1280929"/>
            </a:xfrm>
            <a:custGeom>
              <a:avLst/>
              <a:gdLst/>
              <a:ahLst/>
              <a:cxnLst/>
              <a:rect l="l" t="t" r="r" b="b"/>
              <a:pathLst>
                <a:path w="2577598" h="1280929">
                  <a:moveTo>
                    <a:pt x="0" y="0"/>
                  </a:moveTo>
                  <a:lnTo>
                    <a:pt x="2577598" y="0"/>
                  </a:lnTo>
                  <a:lnTo>
                    <a:pt x="2577598" y="1280929"/>
                  </a:lnTo>
                  <a:lnTo>
                    <a:pt x="0" y="1280929"/>
                  </a:lnTo>
                  <a:close/>
                </a:path>
              </a:pathLst>
            </a:custGeom>
            <a:solidFill>
              <a:srgbClr val="6B367B"/>
            </a:solidFill>
            <a:ln w="38100" cap="sq">
              <a:solidFill>
                <a:srgbClr val="FFFBFB"/>
              </a:solidFill>
              <a:prstDash val="solid"/>
              <a:miter/>
            </a:ln>
          </p:spPr>
        </p:sp>
        <p:sp>
          <p:nvSpPr>
            <p:cNvPr id="7" name="TextBox 7"/>
            <p:cNvSpPr txBox="1"/>
            <p:nvPr/>
          </p:nvSpPr>
          <p:spPr>
            <a:xfrm>
              <a:off x="0" y="-28575"/>
              <a:ext cx="2577598" cy="1309504"/>
            </a:xfrm>
            <a:prstGeom prst="rect">
              <a:avLst/>
            </a:prstGeom>
          </p:spPr>
          <p:txBody>
            <a:bodyPr lIns="50800" tIns="50800" rIns="50800" bIns="50800" rtlCol="0" anchor="ctr"/>
            <a:lstStyle/>
            <a:p>
              <a:pPr algn="ctr">
                <a:lnSpc>
                  <a:spcPts val="3050"/>
                </a:lnSpc>
              </a:pPr>
              <a:endParaRPr/>
            </a:p>
          </p:txBody>
        </p:sp>
      </p:grpSp>
      <p:sp>
        <p:nvSpPr>
          <p:cNvPr id="8" name="TextBox 8"/>
          <p:cNvSpPr txBox="1"/>
          <p:nvPr/>
        </p:nvSpPr>
        <p:spPr>
          <a:xfrm>
            <a:off x="4655126" y="3014391"/>
            <a:ext cx="8977747" cy="4115343"/>
          </a:xfrm>
          <a:prstGeom prst="rect">
            <a:avLst/>
          </a:prstGeom>
        </p:spPr>
        <p:txBody>
          <a:bodyPr lIns="0" tIns="0" rIns="0" bIns="0" rtlCol="0" anchor="t">
            <a:spAutoFit/>
          </a:bodyPr>
          <a:lstStyle/>
          <a:p>
            <a:pPr marL="0" lvl="0" indent="0" algn="ctr">
              <a:lnSpc>
                <a:spcPts val="10995"/>
              </a:lnSpc>
              <a:spcBef>
                <a:spcPct val="0"/>
              </a:spcBef>
            </a:pPr>
            <a:r>
              <a:rPr lang="en-US" sz="7853" spc="251">
                <a:solidFill>
                  <a:srgbClr val="FFFFFF"/>
                </a:solidFill>
                <a:latin typeface="Montserrat Classic Bold"/>
              </a:rPr>
              <a:t>ANALYSE DE DONNÉES DE FILMS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rot="5867434">
            <a:off x="-6952736" y="-4825500"/>
            <a:ext cx="18076661" cy="13245263"/>
          </a:xfrm>
          <a:custGeom>
            <a:avLst/>
            <a:gdLst/>
            <a:ahLst/>
            <a:cxnLst/>
            <a:rect l="l" t="t" r="r" b="b"/>
            <a:pathLst>
              <a:path w="18076661" h="13245263">
                <a:moveTo>
                  <a:pt x="0" y="0"/>
                </a:moveTo>
                <a:lnTo>
                  <a:pt x="18076661" y="0"/>
                </a:lnTo>
                <a:lnTo>
                  <a:pt x="18076661" y="13245263"/>
                </a:lnTo>
                <a:lnTo>
                  <a:pt x="0" y="132452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9394653">
            <a:off x="8220969" y="4235724"/>
            <a:ext cx="18076661" cy="13245263"/>
          </a:xfrm>
          <a:custGeom>
            <a:avLst/>
            <a:gdLst/>
            <a:ahLst/>
            <a:cxnLst/>
            <a:rect l="l" t="t" r="r" b="b"/>
            <a:pathLst>
              <a:path w="18076661" h="13245263">
                <a:moveTo>
                  <a:pt x="0" y="0"/>
                </a:moveTo>
                <a:lnTo>
                  <a:pt x="18076662" y="0"/>
                </a:lnTo>
                <a:lnTo>
                  <a:pt x="18076662" y="13245263"/>
                </a:lnTo>
                <a:lnTo>
                  <a:pt x="0" y="132452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447506" y="2856573"/>
            <a:ext cx="17160511" cy="7011190"/>
          </a:xfrm>
          <a:custGeom>
            <a:avLst/>
            <a:gdLst/>
            <a:ahLst/>
            <a:cxnLst/>
            <a:rect l="l" t="t" r="r" b="b"/>
            <a:pathLst>
              <a:path w="17160511" h="7011190">
                <a:moveTo>
                  <a:pt x="0" y="0"/>
                </a:moveTo>
                <a:lnTo>
                  <a:pt x="17160510" y="0"/>
                </a:lnTo>
                <a:lnTo>
                  <a:pt x="17160510" y="7011190"/>
                </a:lnTo>
                <a:lnTo>
                  <a:pt x="0" y="7011190"/>
                </a:lnTo>
                <a:lnTo>
                  <a:pt x="0" y="0"/>
                </a:lnTo>
                <a:close/>
              </a:path>
            </a:pathLst>
          </a:custGeom>
          <a:blipFill>
            <a:blip r:embed="rId7"/>
            <a:stretch>
              <a:fillRect t="-8713" b="-16681"/>
            </a:stretch>
          </a:blipFill>
        </p:spPr>
      </p:sp>
      <p:sp>
        <p:nvSpPr>
          <p:cNvPr id="6" name="TextBox 6"/>
          <p:cNvSpPr txBox="1"/>
          <p:nvPr/>
        </p:nvSpPr>
        <p:spPr>
          <a:xfrm>
            <a:off x="0" y="-161925"/>
            <a:ext cx="17259300" cy="3018498"/>
          </a:xfrm>
          <a:prstGeom prst="rect">
            <a:avLst/>
          </a:prstGeom>
        </p:spPr>
        <p:txBody>
          <a:bodyPr lIns="0" tIns="0" rIns="0" bIns="0" rtlCol="0" anchor="t">
            <a:spAutoFit/>
          </a:bodyPr>
          <a:lstStyle/>
          <a:p>
            <a:pPr algn="ctr">
              <a:lnSpc>
                <a:spcPts val="12120"/>
              </a:lnSpc>
              <a:spcBef>
                <a:spcPct val="0"/>
              </a:spcBef>
            </a:pPr>
            <a:r>
              <a:rPr lang="en-US" sz="8782" spc="158">
                <a:solidFill>
                  <a:srgbClr val="FDFBFB"/>
                </a:solidFill>
                <a:latin typeface="Open Sauce Bold"/>
              </a:rPr>
              <a:t>modèle en étoile pour les données de films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605</Words>
  <Application>Microsoft Office PowerPoint</Application>
  <PresentationFormat>Personnalisé</PresentationFormat>
  <Paragraphs>63</Paragraphs>
  <Slides>17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17</vt:i4>
      </vt:variant>
    </vt:vector>
  </HeadingPairs>
  <TitlesOfParts>
    <vt:vector size="24" baseType="lpstr">
      <vt:lpstr>Open Sauce Bold</vt:lpstr>
      <vt:lpstr>Arial</vt:lpstr>
      <vt:lpstr>Open Sauce</vt:lpstr>
      <vt:lpstr>Montserrat Classic Bold</vt:lpstr>
      <vt:lpstr>Montserrat Classic</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Objectif 1</dc:title>
  <cp:lastModifiedBy>salma mhadhbi</cp:lastModifiedBy>
  <cp:revision>1</cp:revision>
  <dcterms:created xsi:type="dcterms:W3CDTF">2006-08-16T00:00:00Z</dcterms:created>
  <dcterms:modified xsi:type="dcterms:W3CDTF">2024-04-25T19:35:36Z</dcterms:modified>
  <dc:identifier>DAGDblJee0Q</dc:identifier>
</cp:coreProperties>
</file>